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84" r:id="rId5"/>
    <p:sldId id="285" r:id="rId6"/>
    <p:sldId id="286" r:id="rId7"/>
    <p:sldId id="290" r:id="rId8"/>
    <p:sldId id="291" r:id="rId9"/>
    <p:sldId id="288" r:id="rId10"/>
    <p:sldId id="287" r:id="rId11"/>
    <p:sldId id="294" r:id="rId12"/>
    <p:sldId id="289" r:id="rId13"/>
    <p:sldId id="29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82" r:id="rId24"/>
    <p:sldId id="295" r:id="rId25"/>
    <p:sldId id="283" r:id="rId26"/>
    <p:sldId id="29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8" r:id="rId36"/>
    <p:sldId id="279" r:id="rId37"/>
    <p:sldId id="293" r:id="rId38"/>
    <p:sldId id="280" r:id="rId39"/>
    <p:sldId id="281" r:id="rId40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5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444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30FA8C5D-66F9-4338-96E7-990AA261CFC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CB3A91EC-70E5-4F6F-BF0C-C016B542EC3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69B18AB-A4D1-46BD-BABE-38CF8608E56D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4999989-EBB5-40DD-AF3D-E682BABD553F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04587CC-4804-4BB1-BAB4-372A71E4503E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329B6E-FD6E-4ECA-A2D4-798C4DFCDB86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329B6E-FD6E-4ECA-A2D4-798C4DFCDB86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1A49B6C-BDBA-47C6-9ECC-C2944FEA5F1C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A1D82C-4DC2-475F-B92A-449A68374483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26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5C18AE8-753F-4D11-8518-F2BF458FCC1F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27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86995C-EF55-4BB6-811F-632A2832C4D0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28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A0E8DA7-FADC-4D2C-858D-77F4E4450667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29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43B9224-64DF-4DEE-BB63-E0298E1160D6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30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A37C179-9966-4EB8-AD21-173878C90DC9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1EDF097-6C84-462A-A78D-36F83D8DDD18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31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1E6BE44-E9D8-4FF0-B939-7AECAA6B48AB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32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215CD92-AC8A-4FB2-82B1-07B35FCDC01B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33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5088189-F165-4BF7-95FA-47C9004B5E85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34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B7AE24-397A-4E5A-A60D-944D2F49353B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35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71B9477-6A93-4F45-8BE3-6F33A45A2F47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37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98D99A3-7D9F-435F-B3C0-2795995782D7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38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18A1DAC-D7EF-413A-8632-66BDC651618E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FA17012-D240-4C51-B73C-D8F08C5B8A6D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AFC675A-DB0B-4745-8A09-225DFD4EEDC9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CD311C2-837B-4676-8CE8-6CE3035BC767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CC9D13F-BB86-4712-A684-1ADFE13C0264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AF7159F-2751-473A-AB47-D57865F29C6A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AA03D06-EAEC-4164-82DA-3FAD65FF93B3}" type="slidenum">
              <a:rPr lang="ca-ES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ca-ES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A384-CBF7-475E-8157-34AAC074074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9996-770B-49F0-BE51-5E825A35BCB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6794-094B-4733-89D9-27ADE564A2B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A1633-82FC-4E17-B01B-412BC014DDA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D5DAA-47CD-424C-B708-1EA10907D7A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70282-1FDA-4516-A857-3EB4039EADE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2095500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3325" y="2095500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1AE9-BFBD-4506-90C6-2E3823CF9FF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6482-59E3-4BB0-9636-1A2B84C3F21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CEAC2-1E4E-4897-910B-2E2D47B97B2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1DCA-C17C-4098-AA3F-69546D2B81A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6DAD-0EC9-4968-85F8-D2BD40808CB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E6B5-83E5-43C0-BD0B-B5FFFCFD8F2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1B3E-E82C-4C0D-A17B-D24B520D604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8193-CD4F-49A6-8941-5D600A5DF9A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37400" y="647700"/>
            <a:ext cx="2233613" cy="583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31800" y="647700"/>
            <a:ext cx="6553200" cy="583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353A-EAF3-41FB-97DB-259B1B17833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800" y="647700"/>
            <a:ext cx="7054850" cy="646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003B-1CCF-461C-8A73-51D61E56C10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FDF7-8C2E-475E-8538-1B549C3CA6B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A00C-1A35-45F5-BFC6-CB5765B1260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D73A-35EB-4D13-B3F2-B5206941A04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B4E3-194F-4FA6-81CE-D9BF061D830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9EAC-58A1-4166-ABFD-410AF658DBC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E442-DEC0-4A09-886E-258C44B1B4A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C8F8-8033-4768-BA1A-CC4AF91791E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del títol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 l'esquema</a:t>
            </a:r>
          </a:p>
          <a:p>
            <a:pPr lvl="1"/>
            <a:r>
              <a:rPr lang="en-GB" smtClean="0"/>
              <a:t>Segon nivell d'esquema</a:t>
            </a:r>
          </a:p>
          <a:p>
            <a:pPr lvl="2"/>
            <a:r>
              <a:rPr lang="en-GB" smtClean="0"/>
              <a:t>Tercer nivell d'esquema</a:t>
            </a:r>
          </a:p>
          <a:p>
            <a:pPr lvl="3"/>
            <a:r>
              <a:rPr lang="en-GB" smtClean="0"/>
              <a:t>Quart nivell d'esquema</a:t>
            </a:r>
          </a:p>
          <a:p>
            <a:pPr lvl="4"/>
            <a:r>
              <a:rPr lang="en-GB" smtClean="0"/>
              <a:t>Cinquè nivell d'esquema</a:t>
            </a:r>
          </a:p>
          <a:p>
            <a:pPr lvl="4"/>
            <a:r>
              <a:rPr lang="en-GB" smtClean="0"/>
              <a:t>Sisè nivell d'esquema</a:t>
            </a:r>
          </a:p>
          <a:p>
            <a:pPr lvl="4"/>
            <a:r>
              <a:rPr lang="en-GB" smtClean="0"/>
              <a:t>Setè nivell d'esquema</a:t>
            </a:r>
          </a:p>
          <a:p>
            <a:pPr lvl="4"/>
            <a:r>
              <a:rPr lang="en-GB" smtClean="0"/>
              <a:t>Vuitè nivell d'esquema</a:t>
            </a:r>
          </a:p>
          <a:p>
            <a:pPr lvl="4"/>
            <a:r>
              <a:rPr lang="en-GB" smtClean="0"/>
              <a:t>Novè nivell d'esquema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ADFF3B1B-12DD-45CA-BDCE-45DDD31063D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647700"/>
            <a:ext cx="7054850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95500"/>
            <a:ext cx="886777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551613"/>
            <a:ext cx="234632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551613"/>
            <a:ext cx="319405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5341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D3577F27-FA71-4956-84B4-804249A7FFD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33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33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33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333333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333333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lataformacrida.blogspot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056438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b="1" smtClean="0"/>
              <a:t>28 N: OBRIM ELS CENTRES</a:t>
            </a:r>
          </a:p>
        </p:txBody>
      </p:sp>
      <p:pic>
        <p:nvPicPr>
          <p:cNvPr id="28675" name="5 Imagen" descr="28NRAONS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7679" y="1636697"/>
            <a:ext cx="5235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maguerrero\Mis documentos\Downloads\28N_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218" y="1636697"/>
            <a:ext cx="1648206" cy="2560320"/>
          </a:xfrm>
          <a:prstGeom prst="rect">
            <a:avLst/>
          </a:prstGeom>
          <a:noFill/>
          <a:ln w="12700">
            <a:solidFill>
              <a:srgbClr val="005400"/>
            </a:solidFill>
          </a:ln>
        </p:spPr>
      </p:pic>
      <p:pic>
        <p:nvPicPr>
          <p:cNvPr id="1028" name="Picture 4" descr="C:\Documents and Settings\maguerrero\Mis documentos\Downloads\28N_2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350" y="4477052"/>
            <a:ext cx="1648206" cy="2560320"/>
          </a:xfrm>
          <a:prstGeom prst="rect">
            <a:avLst/>
          </a:prstGeom>
          <a:noFill/>
          <a:ln w="12700">
            <a:solidFill>
              <a:srgbClr val="005400"/>
            </a:solidFill>
          </a:ln>
        </p:spPr>
      </p:pic>
      <p:pic>
        <p:nvPicPr>
          <p:cNvPr id="1029" name="Picture 5" descr="C:\Documents and Settings\maguerrero\Mis documentos\Downloads\28N_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2700" y="4477052"/>
            <a:ext cx="1648206" cy="2560320"/>
          </a:xfrm>
          <a:prstGeom prst="rect">
            <a:avLst/>
          </a:prstGeom>
          <a:noFill/>
          <a:ln w="12700">
            <a:solidFill>
              <a:srgbClr val="005400"/>
            </a:solidFill>
          </a:ln>
        </p:spPr>
      </p:pic>
      <p:pic>
        <p:nvPicPr>
          <p:cNvPr id="1030" name="Picture 6" descr="C:\Documents and Settings\maguerrero\Mis documentos\Downloads\28N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2700" y="1636697"/>
            <a:ext cx="1648206" cy="2560320"/>
          </a:xfrm>
          <a:prstGeom prst="rect">
            <a:avLst/>
          </a:prstGeom>
          <a:noFill/>
          <a:ln w="12700">
            <a:solidFill>
              <a:srgbClr val="0054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6" name="Picture 14" descr="LOMCE-Marrat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900113"/>
            <a:ext cx="2266950" cy="31162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0130" name="Picture 18" descr="LOMCE-mana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1835150"/>
            <a:ext cx="2266950" cy="32035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011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s-ES" b="1" smtClean="0"/>
              <a:t>XERRADES LOMCE</a:t>
            </a:r>
          </a:p>
        </p:txBody>
      </p:sp>
      <p:pic>
        <p:nvPicPr>
          <p:cNvPr id="90119" name="Picture 7" descr="LOMCE-Cam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1187450"/>
            <a:ext cx="2220913" cy="29860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0117" name="Picture 5" descr="LOMCE_final-ok2"/>
          <p:cNvPicPr>
            <a:picLocks noChangeAspect="1" noChangeArrowheads="1"/>
          </p:cNvPicPr>
          <p:nvPr/>
        </p:nvPicPr>
        <p:blipFill>
          <a:blip r:embed="rId5" cstate="print"/>
          <a:srcRect b="-330"/>
          <a:stretch>
            <a:fillRect/>
          </a:stretch>
        </p:blipFill>
        <p:spPr bwMode="auto">
          <a:xfrm>
            <a:off x="484188" y="1549400"/>
            <a:ext cx="3908425" cy="55435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0121" name="Picture 9" descr="LOMCE-Molin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3995738"/>
            <a:ext cx="2270125" cy="30543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0122" name="Picture 10" descr="LOMCE-Felanit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5488" y="3924300"/>
            <a:ext cx="2270125" cy="32067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0128" name="Picture 16" descr="LOMCE-in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8013" y="3132138"/>
            <a:ext cx="2266950" cy="32035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431800" y="539750"/>
            <a:ext cx="8064500" cy="900113"/>
          </a:xfrm>
        </p:spPr>
        <p:txBody>
          <a:bodyPr/>
          <a:lstStyle/>
          <a:p>
            <a:pPr eaLnBrk="1"/>
            <a:r>
              <a:rPr lang="es-ES" sz="3800" b="1" smtClean="0"/>
              <a:t>25A CONTINUAM LES TANCADES</a:t>
            </a:r>
          </a:p>
        </p:txBody>
      </p:sp>
      <p:pic>
        <p:nvPicPr>
          <p:cNvPr id="39939" name="Picture 3" descr="C:\Users\cati\Documents\amipa\plataforma\25A\t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1476375"/>
            <a:ext cx="48958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C:\Users\cati\Documents\amipa\plataforma\25A\554715_241747172630928_18254912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4356100"/>
            <a:ext cx="2017713" cy="28495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9941" name="Picture 6" descr="C:\Users\cati\Documents\amipa\plataforma\25A\553033_583920758299471_3599109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88" y="4689475"/>
            <a:ext cx="3457575" cy="24415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39942" name="Picture 7" descr="C:\Users\cati\Documents\amipa\plataforma\25A\25A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8" y="4932363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Marcador de contenido" descr="25A_centres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75816" y="1475581"/>
            <a:ext cx="3855775" cy="3052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431800" y="719138"/>
            <a:ext cx="8208963" cy="539750"/>
          </a:xfrm>
        </p:spPr>
        <p:txBody>
          <a:bodyPr/>
          <a:lstStyle/>
          <a:p>
            <a:pPr eaLnBrk="1"/>
            <a:r>
              <a:rPr lang="es-ES" sz="3800" b="1" smtClean="0"/>
              <a:t>I ARRIBA L’INICI DEL CURS 12-13</a:t>
            </a:r>
          </a:p>
        </p:txBody>
      </p:sp>
      <p:pic>
        <p:nvPicPr>
          <p:cNvPr id="40962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1763713"/>
            <a:ext cx="3097212" cy="2312987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64" name="Picture 6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4664075"/>
            <a:ext cx="3384550" cy="25209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65" name="Picture 8" descr="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3963" y="4595813"/>
            <a:ext cx="3344862" cy="2497137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66" name="Picture 10" descr="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525" y="4356100"/>
            <a:ext cx="3241675" cy="242411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67" name="Picture 12" descr="F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4275" y="1763713"/>
            <a:ext cx="3455988" cy="2433637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63" name="Picture 4" descr="Fo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50" y="1619250"/>
            <a:ext cx="3497263" cy="19621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921625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b="1" smtClean="0"/>
              <a:t>Per què el docents han fet vaga?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03238" y="1547813"/>
            <a:ext cx="9215437" cy="568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695" rIns="90000" bIns="45000"/>
          <a:lstStyle/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1. Tres directors a Menorca expedientats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sz="1400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2. Beques de transport i menjador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sz="1400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3. Reducció del pressupost d’educació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sz="1400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4. Retallades en el professorat. Alumnes amb dificultats.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sz="1400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5. Substitucions immediates de les baixes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sz="1400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6. Pèrdua de drets laborals</a:t>
            </a:r>
            <a:endParaRPr lang="ca-ES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7. El TIL, la Llei de Símbols i el Decret de Convivència</a:t>
            </a: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ca-ES" sz="1400">
              <a:solidFill>
                <a:srgbClr val="000000"/>
              </a:solidFill>
              <a:latin typeface="ArialMT"/>
            </a:endParaRPr>
          </a:p>
          <a:p>
            <a:pPr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a-ES" sz="2800">
                <a:solidFill>
                  <a:srgbClr val="000000"/>
                </a:solidFill>
                <a:latin typeface="ArialMT"/>
              </a:rPr>
              <a:t>8. Demanar la retirada de la LOMCE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93738"/>
            <a:ext cx="7056438" cy="557212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b="1" smtClean="0"/>
              <a:t>Tres setmanes de vaga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90688"/>
            <a:ext cx="4105275" cy="1368425"/>
          </a:xfrm>
        </p:spPr>
        <p:txBody>
          <a:bodyPr/>
          <a:lstStyle/>
          <a:p>
            <a:pPr marL="431800" indent="-323850" algn="ctr" eaLnBrk="1">
              <a:spcAft>
                <a:spcPts val="700"/>
              </a:spcAft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smtClean="0"/>
              <a:t>Assemblees </a:t>
            </a:r>
          </a:p>
          <a:p>
            <a:pPr marL="431800" indent="-323850" algn="ct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smtClean="0"/>
              <a:t>de centre diàries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331913"/>
            <a:ext cx="5111750" cy="266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3328988"/>
            <a:ext cx="5556250" cy="3906837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266950"/>
            <a:ext cx="9288462" cy="4799013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pic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2376488" y="1690688"/>
            <a:ext cx="5040312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/>
          <a:lstStyle/>
          <a:p>
            <a:pPr marL="431800" indent="-323850" hangingPunct="0"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>
                <a:solidFill>
                  <a:srgbClr val="000000"/>
                </a:solidFill>
              </a:rPr>
              <a:t>Assemblees Generals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468563"/>
            <a:ext cx="9340850" cy="462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5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  <p:sp>
        <p:nvSpPr>
          <p:cNvPr id="48136" name="Rectangle 2"/>
          <p:cNvSpPr>
            <a:spLocks noChangeArrowheads="1"/>
          </p:cNvSpPr>
          <p:nvPr/>
        </p:nvSpPr>
        <p:spPr bwMode="auto">
          <a:xfrm>
            <a:off x="2808288" y="1835150"/>
            <a:ext cx="5040312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/>
          <a:lstStyle/>
          <a:p>
            <a:pPr marL="431800" indent="-323850" hangingPunct="0"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>
                <a:solidFill>
                  <a:srgbClr val="000000"/>
                </a:solidFill>
              </a:rPr>
              <a:t>Concentracions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92238"/>
            <a:ext cx="8496300" cy="566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422400"/>
            <a:ext cx="8208963" cy="559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1871663"/>
            <a:ext cx="7777162" cy="518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8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  <p:sp>
        <p:nvSpPr>
          <p:cNvPr id="54279" name="Rectangle 2"/>
          <p:cNvSpPr>
            <a:spLocks noChangeArrowheads="1"/>
          </p:cNvSpPr>
          <p:nvPr/>
        </p:nvSpPr>
        <p:spPr bwMode="auto">
          <a:xfrm>
            <a:off x="1079500" y="1331913"/>
            <a:ext cx="76327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/>
          <a:lstStyle/>
          <a:p>
            <a:pPr marL="431800" indent="-323850" hangingPunct="0"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>
                <a:solidFill>
                  <a:srgbClr val="000000"/>
                </a:solidFill>
              </a:rPr>
              <a:t>Intervencions als Plens Municipals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423988"/>
            <a:ext cx="6518275" cy="562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7700" y="1979613"/>
            <a:ext cx="8869363" cy="503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/>
          <a:lstStyle/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Associació d'Inspectors d'Educació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Associació de Directors de Secundària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Associació de Directors d'Infantil i Primària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Cooperatives d’Ensenyament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FAPA Mallorca, Menorca, Eivissa i Formentera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UIB - Departaments de Filologia catalana, Filologia hispànica, Pedagogia aplicada i Psicologia de l'Educació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Col·legi Oficial de Pedagogia de les Illes Balears</a:t>
            </a:r>
          </a:p>
          <a:p>
            <a:pPr marL="431800" indent="-323850" hangingPunct="0">
              <a:lnSpc>
                <a:spcPct val="93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Escoles Oficial d'Idiomes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31800" y="1403350"/>
            <a:ext cx="63373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7932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a-ES" sz="3000" b="1">
                <a:solidFill>
                  <a:srgbClr val="000000"/>
                </a:solidFill>
              </a:rPr>
              <a:t>SUPORTS I ADHESIONS</a:t>
            </a:r>
          </a:p>
        </p:txBody>
      </p:sp>
      <p:sp>
        <p:nvSpPr>
          <p:cNvPr id="56326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76263" y="2733675"/>
            <a:ext cx="5400675" cy="443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7932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z="2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Més de 378 entitats: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z="30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- Unió de pagesos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- Treballadors d’AENA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Orquestra Simfònica 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           de les Illes Balears</a:t>
            </a:r>
          </a:p>
          <a:p>
            <a:pPr hangingPunct="0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- Col·legis Professionals, etc.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1476375"/>
            <a:ext cx="5000625" cy="392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4" name="Rectangle 1"/>
          <p:cNvSpPr>
            <a:spLocks noChangeArrowheads="1"/>
          </p:cNvSpPr>
          <p:nvPr/>
        </p:nvSpPr>
        <p:spPr bwMode="auto">
          <a:xfrm>
            <a:off x="431800" y="693738"/>
            <a:ext cx="7056438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600" b="1">
                <a:solidFill>
                  <a:srgbClr val="333333"/>
                </a:solidFill>
              </a:rPr>
              <a:t>Tres setmanes de vaga</a:t>
            </a: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87338" y="1908175"/>
            <a:ext cx="63373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7932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a-ES" sz="3000" b="1">
                <a:solidFill>
                  <a:srgbClr val="000000"/>
                </a:solidFill>
              </a:rPr>
              <a:t> MÉS SUPORTS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sz="4000" b="1" smtClean="0"/>
              <a:t>La ciutadania es mou</a:t>
            </a:r>
          </a:p>
        </p:txBody>
      </p:sp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1463675"/>
            <a:ext cx="3408362" cy="4764088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pic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4" cstate="print"/>
          <a:srcRect t="1845" b="25754"/>
          <a:stretch>
            <a:fillRect/>
          </a:stretch>
        </p:blipFill>
        <p:spPr bwMode="auto">
          <a:xfrm>
            <a:off x="3968742" y="1454466"/>
            <a:ext cx="2780452" cy="331354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pic>
      <p:pic>
        <p:nvPicPr>
          <p:cNvPr id="604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346" y="1456775"/>
            <a:ext cx="2796089" cy="429124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pic>
      <p:pic>
        <p:nvPicPr>
          <p:cNvPr id="1026" name="Picture 2" descr="C:\Documents and Settings\maguerrero\Mis documentos\Downloads\fira_llub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1420" y="3644025"/>
            <a:ext cx="2500330" cy="354991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7" name="Picture 3" descr="C:\Documents and Settings\maguerrero\Mis documentos\Downloads\bunyola_ve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4" y="3636961"/>
            <a:ext cx="2500330" cy="353221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sz="4000" b="1" dirty="0" err="1" smtClean="0"/>
              <a:t>Relaxing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tros</a:t>
            </a:r>
            <a:r>
              <a:rPr lang="es-ES" sz="4000" b="1" dirty="0" smtClean="0"/>
              <a:t> de coca…</a:t>
            </a:r>
          </a:p>
        </p:txBody>
      </p:sp>
      <p:pic>
        <p:nvPicPr>
          <p:cNvPr id="4098" name="Picture 2" descr="C:\Documents and Settings\maguerrero\Mis documentos\Downloads\relaxing1.jpg"/>
          <p:cNvPicPr>
            <a:picLocks noChangeAspect="1" noChangeArrowheads="1"/>
          </p:cNvPicPr>
          <p:nvPr/>
        </p:nvPicPr>
        <p:blipFill>
          <a:blip r:embed="rId3" cstate="print"/>
          <a:srcRect t="46215"/>
          <a:stretch>
            <a:fillRect/>
          </a:stretch>
        </p:blipFill>
        <p:spPr bwMode="auto">
          <a:xfrm>
            <a:off x="618082" y="1422383"/>
            <a:ext cx="8779948" cy="31432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4100" name="Picture 4" descr="C:\Documents and Settings\maguerrero\Mis documentos\Downloads\relaxing3.jpg"/>
          <p:cNvPicPr>
            <a:picLocks noChangeAspect="1" noChangeArrowheads="1"/>
          </p:cNvPicPr>
          <p:nvPr/>
        </p:nvPicPr>
        <p:blipFill>
          <a:blip r:embed="rId4" cstate="print"/>
          <a:srcRect t="13184" b="38476"/>
          <a:stretch>
            <a:fillRect/>
          </a:stretch>
        </p:blipFill>
        <p:spPr bwMode="auto">
          <a:xfrm>
            <a:off x="2754296" y="4137027"/>
            <a:ext cx="4322618" cy="278608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4101" name="Picture 5" descr="C:\Documents and Settings\maguerrero\Mis documentos\Downloads\relaxin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80" y="3208333"/>
            <a:ext cx="2654300" cy="3987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4099" name="Picture 3" descr="C:\Documents and Settings\maguerrero\Mis documentos\Downloads\relaxin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86" y="3851275"/>
            <a:ext cx="2949826" cy="32861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476375"/>
            <a:ext cx="3744913" cy="55911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4" cstate="print"/>
          <a:srcRect b="14418"/>
          <a:stretch>
            <a:fillRect/>
          </a:stretch>
        </p:blipFill>
        <p:spPr bwMode="auto">
          <a:xfrm>
            <a:off x="3897304" y="3636961"/>
            <a:ext cx="2330450" cy="335440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pic>
      <p:sp>
        <p:nvSpPr>
          <p:cNvPr id="62470" name="Rectangle 2"/>
          <p:cNvSpPr>
            <a:spLocks noChangeArrowheads="1"/>
          </p:cNvSpPr>
          <p:nvPr/>
        </p:nvSpPr>
        <p:spPr bwMode="auto">
          <a:xfrm>
            <a:off x="431800" y="647700"/>
            <a:ext cx="7054850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4000" b="1">
                <a:solidFill>
                  <a:srgbClr val="333333"/>
                </a:solidFill>
              </a:rPr>
              <a:t>La ciutadania es mou</a:t>
            </a:r>
          </a:p>
        </p:txBody>
      </p:sp>
      <p:pic>
        <p:nvPicPr>
          <p:cNvPr id="2050" name="Picture 2" descr="C:\Documents and Settings\maguerrero\Mis documentos\Downloads\jornades_zona_no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240" y="1475581"/>
            <a:ext cx="3704782" cy="26076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051" name="Picture 3" descr="C:\Documents and Settings\maguerrero\Mis documentos\Downloads\cursa_solidaria.jpg"/>
          <p:cNvPicPr>
            <a:picLocks noChangeAspect="1" noChangeArrowheads="1"/>
          </p:cNvPicPr>
          <p:nvPr/>
        </p:nvPicPr>
        <p:blipFill>
          <a:blip r:embed="rId6" cstate="print"/>
          <a:srcRect b="44356"/>
          <a:stretch>
            <a:fillRect/>
          </a:stretch>
        </p:blipFill>
        <p:spPr bwMode="auto">
          <a:xfrm>
            <a:off x="6326196" y="4422779"/>
            <a:ext cx="3354838" cy="264320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6 Imagen" descr="foguero_verd_whatsap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24" y="1979637"/>
            <a:ext cx="1820273" cy="25747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CAMÍ DE SES PADRINES</a:t>
            </a:r>
            <a:endParaRPr lang="es-ES" b="1" dirty="0"/>
          </a:p>
        </p:txBody>
      </p:sp>
      <p:pic>
        <p:nvPicPr>
          <p:cNvPr id="4" name="3 Marcador de contenido" descr="RUTACARRObaix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840" y="1693804"/>
            <a:ext cx="3363765" cy="4748130"/>
          </a:xfr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4536256" y="1619597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“Vull anar de poble en poble, fent un itinerari, en carro i bístia de verd, durant 14 dies amb l’objectiu de sensibilitzar la gent del poble, des del poble. Volem ser un granet d’arena a l’acció. No em puc quedar quieta amb tot el que “plou”.</a:t>
            </a:r>
            <a:endParaRPr lang="ca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00352" y="673216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padrina</a:t>
            </a:r>
            <a:r>
              <a:rPr lang="es-ES" dirty="0" smtClean="0"/>
              <a:t> que impulsa la iniciativa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2052638"/>
            <a:ext cx="915670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27050" y="1584325"/>
            <a:ext cx="8869363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/>
          <a:lstStyle/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4000" b="1" dirty="0" smtClean="0">
                <a:solidFill>
                  <a:srgbClr val="000000"/>
                </a:solidFill>
              </a:rPr>
              <a:t>Més 80.000 </a:t>
            </a:r>
            <a:r>
              <a:rPr lang="ca-ES" sz="4000" b="1" dirty="0">
                <a:solidFill>
                  <a:srgbClr val="000000"/>
                </a:solidFill>
              </a:rPr>
              <a:t>persones</a:t>
            </a:r>
            <a:r>
              <a:rPr lang="ca-ES" sz="3400" dirty="0">
                <a:solidFill>
                  <a:srgbClr val="000000"/>
                </a:solidFill>
              </a:rPr>
              <a:t> a la manifestació més multitudinària de la història de les Illes</a:t>
            </a:r>
          </a:p>
        </p:txBody>
      </p:sp>
      <p:sp>
        <p:nvSpPr>
          <p:cNvPr id="64519" name="Rectangle 1"/>
          <p:cNvSpPr>
            <a:spLocks noChangeArrowheads="1"/>
          </p:cNvSpPr>
          <p:nvPr/>
        </p:nvSpPr>
        <p:spPr bwMode="auto">
          <a:xfrm>
            <a:off x="431800" y="647700"/>
            <a:ext cx="79216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>
                <a:solidFill>
                  <a:srgbClr val="333333"/>
                </a:solidFill>
              </a:rPr>
              <a:t>Reconeixement de la societat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27050" y="1584325"/>
            <a:ext cx="8869363" cy="503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/>
          <a:lstStyle/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200" b="1">
                <a:solidFill>
                  <a:srgbClr val="000000"/>
                </a:solidFill>
              </a:rPr>
              <a:t>80.000 persones</a:t>
            </a:r>
            <a:r>
              <a:rPr lang="ca-ES" sz="2600">
                <a:solidFill>
                  <a:srgbClr val="000000"/>
                </a:solidFill>
              </a:rPr>
              <a:t> a la manifestació més multitudinària de la història de les Illes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508125"/>
            <a:ext cx="8789988" cy="561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7" name="Rectangle 1"/>
          <p:cNvSpPr>
            <a:spLocks noChangeArrowheads="1"/>
          </p:cNvSpPr>
          <p:nvPr/>
        </p:nvSpPr>
        <p:spPr bwMode="auto">
          <a:xfrm>
            <a:off x="431800" y="647700"/>
            <a:ext cx="79216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>
                <a:solidFill>
                  <a:srgbClr val="333333"/>
                </a:solidFill>
              </a:rPr>
              <a:t>Reconeixement de la societat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189163"/>
            <a:ext cx="9334500" cy="389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4" name="Rectangle 1"/>
          <p:cNvSpPr>
            <a:spLocks noChangeArrowheads="1"/>
          </p:cNvSpPr>
          <p:nvPr/>
        </p:nvSpPr>
        <p:spPr bwMode="auto">
          <a:xfrm>
            <a:off x="431800" y="647700"/>
            <a:ext cx="79216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>
                <a:solidFill>
                  <a:srgbClr val="333333"/>
                </a:solidFill>
              </a:rPr>
              <a:t>Reconeixement de la societat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921625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 smtClean="0"/>
              <a:t>Reconeixement de la societat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03238" y="1422383"/>
            <a:ext cx="8869362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/>
          <a:lstStyle/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b="1" dirty="0">
                <a:solidFill>
                  <a:srgbClr val="000000"/>
                </a:solidFill>
              </a:rPr>
              <a:t>aportacions</a:t>
            </a:r>
            <a:r>
              <a:rPr lang="ca-ES" sz="3400" dirty="0">
                <a:solidFill>
                  <a:srgbClr val="000000"/>
                </a:solidFill>
              </a:rPr>
              <a:t> d'artistes reconeguts           </a:t>
            </a:r>
            <a:r>
              <a:rPr lang="ca-ES" sz="3400" b="1" dirty="0">
                <a:solidFill>
                  <a:srgbClr val="000000"/>
                </a:solidFill>
              </a:rPr>
              <a:t>mundialment</a:t>
            </a:r>
            <a:r>
              <a:rPr lang="ca-ES" sz="3400" dirty="0">
                <a:solidFill>
                  <a:srgbClr val="000000"/>
                </a:solidFill>
              </a:rPr>
              <a:t> a la caixa de resistència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 l="11214" t="7912" r="12559" b="16212"/>
          <a:stretch>
            <a:fillRect/>
          </a:stretch>
        </p:blipFill>
        <p:spPr bwMode="auto">
          <a:xfrm>
            <a:off x="539718" y="2493953"/>
            <a:ext cx="2071702" cy="2786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641" y="2609850"/>
            <a:ext cx="6840537" cy="4562475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  <p:pic>
        <p:nvPicPr>
          <p:cNvPr id="3074" name="Picture 2" descr="C:\Documents and Settings\maguerrero\Mis documentos\Downloads\subhasta_artist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38" y="5065721"/>
            <a:ext cx="30480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sz="3800" b="1" smtClean="0"/>
              <a:t>ORDRE DEL DIA</a:t>
            </a:r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863600" y="1835150"/>
            <a:ext cx="8353425" cy="4968875"/>
          </a:xfrm>
        </p:spPr>
        <p:txBody>
          <a:bodyPr/>
          <a:lstStyle/>
          <a:p>
            <a:pPr eaLnBrk="1"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smtClean="0">
                <a:latin typeface="Calibri" pitchFamily="34" charset="0"/>
                <a:ea typeface="Microsoft YaHei" pitchFamily="34" charset="-122"/>
              </a:rPr>
              <a:t>19:00h: </a:t>
            </a:r>
            <a:r>
              <a:rPr lang="ca-ES" sz="2400" smtClean="0">
                <a:latin typeface="Calibri" pitchFamily="34" charset="0"/>
                <a:ea typeface="Microsoft YaHei" pitchFamily="34" charset="-122"/>
              </a:rPr>
              <a:t>Benvinguda i Constitució de l’assemblea </a:t>
            </a:r>
          </a:p>
          <a:p>
            <a:pPr eaLnBrk="1"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 b="1" smtClean="0">
                <a:latin typeface="Calibri" pitchFamily="34" charset="0"/>
                <a:ea typeface="Microsoft YaHei" pitchFamily="34" charset="-122"/>
              </a:rPr>
              <a:t>19:15h-21:00h</a:t>
            </a:r>
            <a:r>
              <a:rPr lang="ca-ES" sz="2400" smtClean="0">
                <a:latin typeface="Calibri" pitchFamily="34" charset="0"/>
                <a:ea typeface="Microsoft YaHei" pitchFamily="34" charset="-122"/>
              </a:rPr>
              <a:t>: Assemblea</a:t>
            </a:r>
          </a:p>
          <a:p>
            <a:pPr eaLnBrk="1"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000" i="1" smtClean="0">
                <a:latin typeface="Calibri" pitchFamily="34" charset="0"/>
                <a:ea typeface="Microsoft YaHei" pitchFamily="34" charset="-122"/>
              </a:rPr>
              <a:t>	</a:t>
            </a:r>
            <a:r>
              <a:rPr lang="ca-ES" sz="2200" b="1" smtClean="0">
                <a:latin typeface="Calibri" pitchFamily="34" charset="0"/>
                <a:ea typeface="Microsoft YaHei" pitchFamily="34" charset="-122"/>
              </a:rPr>
              <a:t>1r part:</a:t>
            </a:r>
            <a:r>
              <a:rPr lang="ca-ES" sz="2200" i="1" smtClean="0">
                <a:latin typeface="Calibri" pitchFamily="34" charset="0"/>
                <a:ea typeface="Microsoft YaHei" pitchFamily="34" charset="-122"/>
              </a:rPr>
              <a:t> Recorregut sobre 1 any de lluita, 1 any de compromís</a:t>
            </a:r>
            <a:endParaRPr lang="ca-ES" sz="2200" smtClean="0">
              <a:latin typeface="Calibri" pitchFamily="34" charset="0"/>
              <a:ea typeface="Microsoft YaHei" pitchFamily="34" charset="-122"/>
            </a:endParaRPr>
          </a:p>
          <a:p>
            <a:pPr eaLnBrk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200" i="1" smtClean="0">
                <a:latin typeface="Calibri" pitchFamily="34" charset="0"/>
                <a:ea typeface="Microsoft YaHei" pitchFamily="34" charset="-122"/>
              </a:rPr>
              <a:t>	</a:t>
            </a:r>
            <a:r>
              <a:rPr lang="ca-ES" sz="2200" b="1" smtClean="0">
                <a:latin typeface="Calibri" pitchFamily="34" charset="0"/>
                <a:ea typeface="Microsoft YaHei" pitchFamily="34" charset="-122"/>
              </a:rPr>
              <a:t>2n part:</a:t>
            </a:r>
            <a:r>
              <a:rPr lang="ca-ES" sz="2200" i="1" smtClean="0">
                <a:latin typeface="Calibri" pitchFamily="34" charset="0"/>
                <a:ea typeface="Microsoft YaHei" pitchFamily="34" charset="-122"/>
              </a:rPr>
              <a:t> </a:t>
            </a:r>
            <a:r>
              <a:rPr lang="ca-ES" sz="2200" i="1" smtClean="0">
                <a:latin typeface="Calibri" pitchFamily="34" charset="0"/>
              </a:rPr>
              <a:t>Avaluació dels efectes reals de les retallades al centre. </a:t>
            </a:r>
            <a:endParaRPr lang="es-ES" sz="2200" i="1" smtClean="0">
              <a:latin typeface="Calibri" pitchFamily="34" charset="0"/>
            </a:endParaRPr>
          </a:p>
          <a:p>
            <a:pPr eaLnBrk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200" i="1" smtClean="0">
                <a:latin typeface="Calibri" pitchFamily="34" charset="0"/>
              </a:rPr>
              <a:t>		Problemes detectats en l'aplicació del TIL.</a:t>
            </a:r>
            <a:endParaRPr lang="es-ES" sz="2200" i="1" smtClean="0">
              <a:latin typeface="Calibri" pitchFamily="34" charset="0"/>
            </a:endParaRPr>
          </a:p>
          <a:p>
            <a:pPr eaLnBrk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200" i="1" smtClean="0">
                <a:latin typeface="Calibri" pitchFamily="34" charset="0"/>
              </a:rPr>
              <a:t>		La LOMCE: quina educació ens imposaran? </a:t>
            </a:r>
          </a:p>
          <a:p>
            <a:pPr eaLnBrk="1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200" i="1" smtClean="0">
                <a:latin typeface="Calibri" pitchFamily="34" charset="0"/>
                <a:ea typeface="Microsoft YaHei" pitchFamily="34" charset="-122"/>
              </a:rPr>
              <a:t>	</a:t>
            </a:r>
            <a:r>
              <a:rPr lang="ca-ES" sz="2200" b="1" smtClean="0">
                <a:latin typeface="Calibri" pitchFamily="34" charset="0"/>
                <a:ea typeface="Microsoft YaHei" pitchFamily="34" charset="-122"/>
              </a:rPr>
              <a:t>3r part:</a:t>
            </a:r>
            <a:r>
              <a:rPr lang="ca-ES" sz="2200" smtClean="0">
                <a:latin typeface="Calibri" pitchFamily="34" charset="0"/>
                <a:ea typeface="Microsoft YaHei" pitchFamily="34" charset="-122"/>
              </a:rPr>
              <a:t> </a:t>
            </a:r>
            <a:r>
              <a:rPr lang="ca-ES" sz="2200" i="1" smtClean="0">
                <a:latin typeface="Calibri" pitchFamily="34" charset="0"/>
                <a:ea typeface="Microsoft YaHei" pitchFamily="34" charset="-122"/>
              </a:rPr>
              <a:t>Debat per part dels assistents</a:t>
            </a:r>
          </a:p>
          <a:p>
            <a:pPr eaLnBrk="1"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 b="1" smtClean="0">
                <a:latin typeface="Calibri" pitchFamily="34" charset="0"/>
                <a:ea typeface="Microsoft YaHei" pitchFamily="34" charset="-122"/>
              </a:rPr>
              <a:t>20:50h: Conclusions i Propostes concretes</a:t>
            </a:r>
          </a:p>
          <a:p>
            <a:pPr eaLnBrk="1">
              <a:spcBef>
                <a:spcPts val="10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 b="1" smtClean="0">
                <a:latin typeface="Calibri" pitchFamily="34" charset="0"/>
                <a:ea typeface="Microsoft YaHei" pitchFamily="34" charset="-122"/>
              </a:rPr>
              <a:t>21:00h</a:t>
            </a:r>
            <a:r>
              <a:rPr lang="ca-ES" sz="2400" smtClean="0">
                <a:latin typeface="Calibri" pitchFamily="34" charset="0"/>
                <a:ea typeface="Microsoft YaHei" pitchFamily="34" charset="-122"/>
              </a:rPr>
              <a:t> Lectura i votació del manifest. Tancament de l’assemblea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056438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 smtClean="0"/>
              <a:t>Les “negociacions”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18" y="1636697"/>
            <a:ext cx="8928100" cy="5429288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800" dirty="0" smtClean="0"/>
              <a:t>- La vaga s’anuncia </a:t>
            </a:r>
            <a:r>
              <a:rPr lang="ca-ES" sz="2800" b="1" dirty="0" smtClean="0"/>
              <a:t>abans del final del curs passat</a:t>
            </a:r>
            <a:r>
              <a:rPr lang="ca-ES" sz="2800" dirty="0" smtClean="0"/>
              <a:t>.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800" dirty="0" smtClean="0"/>
              <a:t>- Durant l'estiu es demana oficialment, per dues vegades, una </a:t>
            </a:r>
            <a:r>
              <a:rPr lang="ca-ES" sz="2800" b="1" dirty="0" smtClean="0"/>
              <a:t>reunió amb la Conselleria</a:t>
            </a:r>
            <a:r>
              <a:rPr lang="ca-ES" sz="2800" dirty="0" smtClean="0"/>
              <a:t> per parlar dels 10 punts a negociar i </a:t>
            </a:r>
            <a:r>
              <a:rPr lang="ca-ES" sz="2800" b="1" dirty="0" smtClean="0"/>
              <a:t>no es té cap resposta</a:t>
            </a:r>
            <a:r>
              <a:rPr lang="ca-ES" sz="2800" dirty="0" smtClean="0"/>
              <a:t>.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800" dirty="0" smtClean="0"/>
              <a:t>- La vaga es convoca oficialment el </a:t>
            </a:r>
            <a:r>
              <a:rPr lang="ca-ES" sz="2800" b="1" dirty="0" smtClean="0"/>
              <a:t>5 de setembre</a:t>
            </a:r>
            <a:r>
              <a:rPr lang="ca-ES" sz="2800" dirty="0" smtClean="0"/>
              <a:t>.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800" dirty="0" smtClean="0"/>
              <a:t>- La consellera Camps convoca la primera reunió de negociació el dia 26 de setembre, el </a:t>
            </a:r>
            <a:r>
              <a:rPr lang="ca-ES" sz="2800" b="1" dirty="0" smtClean="0"/>
              <a:t>9è dia de vaga</a:t>
            </a:r>
            <a:r>
              <a:rPr lang="ca-ES" sz="2800" dirty="0" smtClean="0"/>
              <a:t>.</a:t>
            </a:r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800" dirty="0" smtClean="0"/>
              <a:t>- </a:t>
            </a:r>
            <a:r>
              <a:rPr lang="ca-ES" sz="2800" b="1" dirty="0" smtClean="0"/>
              <a:t>Més de 10 reunions de negociació,</a:t>
            </a:r>
            <a:r>
              <a:rPr lang="ca-ES" sz="2800" dirty="0" smtClean="0"/>
              <a:t> sempre sense </a:t>
            </a:r>
            <a:r>
              <a:rPr lang="ca-ES" sz="2800" b="1" dirty="0" smtClean="0"/>
              <a:t>ordre del dia </a:t>
            </a:r>
            <a:r>
              <a:rPr lang="ca-ES" sz="2800" dirty="0" smtClean="0"/>
              <a:t>ni </a:t>
            </a:r>
            <a:r>
              <a:rPr lang="ca-ES" sz="2800" b="1" dirty="0" smtClean="0"/>
              <a:t>acta posterior.</a:t>
            </a:r>
            <a:endParaRPr lang="ca-ES" sz="2800" dirty="0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800" dirty="0" smtClean="0"/>
              <a:t>- No s'ha acceptat la figura d'un </a:t>
            </a:r>
            <a:r>
              <a:rPr lang="ca-ES" sz="2800" b="1" dirty="0" smtClean="0"/>
              <a:t>mediador </a:t>
            </a:r>
            <a:r>
              <a:rPr lang="ca-ES" sz="2800" dirty="0" smtClean="0"/>
              <a:t>ni a les </a:t>
            </a:r>
            <a:r>
              <a:rPr lang="ca-ES" sz="2800" b="1" dirty="0" smtClean="0"/>
              <a:t>famílies com observadores</a:t>
            </a:r>
            <a:endParaRPr lang="ca-E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2555875"/>
            <a:ext cx="8137525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smtClean="0"/>
              <a:t>Beques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smtClean="0"/>
              <a:t>Ràtios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smtClean="0"/>
              <a:t>Substitucions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smtClean="0"/>
              <a:t>Augment de professors d'atenció a la diversitat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smtClean="0"/>
              <a:t>Llei de Símbols, LOMCE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smtClean="0"/>
              <a:t>TIL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517650"/>
            <a:ext cx="6705600" cy="2393950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  <p:sp>
        <p:nvSpPr>
          <p:cNvPr id="74757" name="Rectangle 1"/>
          <p:cNvSpPr>
            <a:spLocks noChangeArrowheads="1"/>
          </p:cNvSpPr>
          <p:nvPr/>
        </p:nvSpPr>
        <p:spPr bwMode="auto">
          <a:xfrm>
            <a:off x="431800" y="647700"/>
            <a:ext cx="70564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>
                <a:solidFill>
                  <a:srgbClr val="333333"/>
                </a:solidFill>
              </a:rPr>
              <a:t>Les “negociacions”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8" y="2033588"/>
            <a:ext cx="8777287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4" name="Rectangle 1"/>
          <p:cNvSpPr>
            <a:spLocks noChangeArrowheads="1"/>
          </p:cNvSpPr>
          <p:nvPr/>
        </p:nvSpPr>
        <p:spPr bwMode="auto">
          <a:xfrm>
            <a:off x="431800" y="647700"/>
            <a:ext cx="70564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4000" b="1">
                <a:solidFill>
                  <a:srgbClr val="333333"/>
                </a:solidFill>
              </a:rPr>
              <a:t>Les “negociacions”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9288463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800" b="1" smtClean="0"/>
              <a:t>Els docents tornen a les aules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15398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88925" y="1439863"/>
            <a:ext cx="8869363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/>
          <a:lstStyle/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600">
                <a:solidFill>
                  <a:srgbClr val="000000"/>
                </a:solidFill>
              </a:rPr>
              <a:t>Perquè és evident que la Conselleria no vol negociar.</a:t>
            </a: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600">
                <a:solidFill>
                  <a:srgbClr val="000000"/>
                </a:solidFill>
              </a:rPr>
              <a:t>Cerca el cansament i la ruptura de la complicitat entre les famílies i els docents.</a:t>
            </a:r>
          </a:p>
          <a:p>
            <a:pPr marL="431800" indent="-323850" hangingPunct="0">
              <a:lnSpc>
                <a:spcPct val="93000"/>
              </a:lnSpc>
              <a:spcAft>
                <a:spcPts val="900"/>
              </a:spcAft>
              <a:buClr>
                <a:srgbClr val="000000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2600">
                <a:solidFill>
                  <a:srgbClr val="000000"/>
                </a:solidFill>
                <a:latin typeface="ArialMT"/>
              </a:rPr>
              <a:t>Aturada tàctica i canvi d'estratègia de lluita.</a:t>
            </a: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z="2600">
              <a:solidFill>
                <a:srgbClr val="000000"/>
              </a:solidFill>
            </a:endParaRP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z="2600">
              <a:solidFill>
                <a:srgbClr val="000000"/>
              </a:solidFill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49625"/>
            <a:ext cx="6680200" cy="3959225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056438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b="1" smtClean="0"/>
              <a:t>Accions recents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476375"/>
            <a:ext cx="3460750" cy="5795963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38275"/>
            <a:ext cx="3573462" cy="5797550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056438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b="1" smtClean="0"/>
              <a:t>I ara... la LOMCE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95500"/>
            <a:ext cx="8869362" cy="4384675"/>
          </a:xfrm>
        </p:spPr>
        <p:txBody>
          <a:bodyPr/>
          <a:lstStyle/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mtClean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2014538"/>
            <a:ext cx="7996237" cy="4502150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3 Marcador de contenido" descr="JORNADESLOMCE-01-pet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3" y="1763713"/>
            <a:ext cx="4772025" cy="4967287"/>
          </a:xfrm>
          <a:noFill/>
          <a:ln w="12700">
            <a:solidFill>
              <a:srgbClr val="808080"/>
            </a:solidFill>
            <a:miter lim="800000"/>
          </a:ln>
        </p:spPr>
      </p:pic>
      <p:pic>
        <p:nvPicPr>
          <p:cNvPr id="84994" name="4 Imagen" descr="Jornades educació que vole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66725"/>
            <a:ext cx="2678113" cy="6697663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4996" name="Rectangle 1"/>
          <p:cNvSpPr>
            <a:spLocks noChangeArrowheads="1"/>
          </p:cNvSpPr>
          <p:nvPr/>
        </p:nvSpPr>
        <p:spPr bwMode="auto">
          <a:xfrm>
            <a:off x="431800" y="647700"/>
            <a:ext cx="70564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b="1">
                <a:solidFill>
                  <a:srgbClr val="333333"/>
                </a:solidFill>
              </a:rPr>
              <a:t>I ara... la LOMCE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5" y="1584325"/>
            <a:ext cx="7489825" cy="5534025"/>
          </a:xfrm>
          <a:prstGeom prst="rect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</p:pic>
      <p:sp>
        <p:nvSpPr>
          <p:cNvPr id="86021" name="Rectangle 1"/>
          <p:cNvSpPr>
            <a:spLocks noChangeArrowheads="1"/>
          </p:cNvSpPr>
          <p:nvPr/>
        </p:nvSpPr>
        <p:spPr bwMode="auto">
          <a:xfrm>
            <a:off x="431800" y="647700"/>
            <a:ext cx="705643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b="1">
                <a:solidFill>
                  <a:srgbClr val="333333"/>
                </a:solidFill>
              </a:rPr>
              <a:t>I ara... la LOMCE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647700"/>
            <a:ext cx="7056438" cy="647700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a-ES" sz="3800" b="1" smtClean="0"/>
              <a:t>Més informació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936625" y="2098696"/>
            <a:ext cx="8280400" cy="4467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/>
          <a:lstStyle/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b="1" dirty="0"/>
              <a:t>FAPA Mallorca:</a:t>
            </a: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dirty="0"/>
              <a:t>		</a:t>
            </a:r>
            <a:r>
              <a:rPr lang="ca-ES" sz="3400" u="sng" dirty="0" err="1">
                <a:solidFill>
                  <a:schemeClr val="accent2"/>
                </a:solidFill>
              </a:rPr>
              <a:t>www.fapamallorca.org</a:t>
            </a:r>
            <a:endParaRPr lang="ca-ES" sz="3400" u="sng" dirty="0">
              <a:solidFill>
                <a:schemeClr val="accent2"/>
              </a:solidFill>
            </a:endParaRP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b="1" dirty="0" smtClean="0">
                <a:solidFill>
                  <a:srgbClr val="000000"/>
                </a:solidFill>
              </a:rPr>
              <a:t>Assemblea </a:t>
            </a:r>
            <a:r>
              <a:rPr lang="ca-ES" sz="3400" b="1" dirty="0">
                <a:solidFill>
                  <a:srgbClr val="000000"/>
                </a:solidFill>
              </a:rPr>
              <a:t>de Docents: </a:t>
            </a: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dirty="0">
                <a:solidFill>
                  <a:srgbClr val="000000"/>
                </a:solidFill>
              </a:rPr>
              <a:t>		</a:t>
            </a:r>
            <a:r>
              <a:rPr lang="ca-ES" sz="3400" u="sng" dirty="0" err="1">
                <a:solidFill>
                  <a:schemeClr val="accent2"/>
                </a:solidFill>
              </a:rPr>
              <a:t>assembleadocentsib.blogspot.com</a:t>
            </a:r>
            <a:endParaRPr lang="ca-ES" sz="3400" u="sng" dirty="0">
              <a:solidFill>
                <a:schemeClr val="accent2"/>
              </a:solidFill>
            </a:endParaRP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a-ES" sz="1200" u="sng" dirty="0">
              <a:solidFill>
                <a:schemeClr val="accent2"/>
              </a:solidFill>
            </a:endParaRP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b="1" dirty="0">
                <a:solidFill>
                  <a:srgbClr val="000000"/>
                </a:solidFill>
              </a:rPr>
              <a:t>Plataforma Crida: </a:t>
            </a:r>
          </a:p>
          <a:p>
            <a:pPr marL="431800" indent="-323850" hangingPunct="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a-ES" sz="3400" dirty="0">
                <a:solidFill>
                  <a:srgbClr val="000000"/>
                </a:solidFill>
              </a:rPr>
              <a:t>		</a:t>
            </a:r>
            <a:r>
              <a:rPr lang="ca-ES" sz="3400" u="sng" dirty="0" err="1">
                <a:solidFill>
                  <a:schemeClr val="accent2"/>
                </a:solidFill>
              </a:rPr>
              <a:t>plataformacrida.blogspot.com</a:t>
            </a:r>
            <a:endParaRPr lang="ca-ES" sz="3400" u="sng" dirty="0">
              <a:solidFill>
                <a:schemeClr val="accent2"/>
              </a:solidFill>
              <a:hlinkClick r:id="rId3"/>
            </a:endParaRPr>
          </a:p>
        </p:txBody>
      </p:sp>
      <p:sp>
        <p:nvSpPr>
          <p:cNvPr id="88068" name="4 CuadroTexto"/>
          <p:cNvSpPr txBox="1">
            <a:spLocks noChangeArrowheads="1"/>
          </p:cNvSpPr>
          <p:nvPr/>
        </p:nvSpPr>
        <p:spPr bwMode="auto">
          <a:xfrm>
            <a:off x="5688013" y="6831013"/>
            <a:ext cx="3959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200"/>
              <a:t>POWER POINT CEDIT PER AMIPA IES JM THOMAS</a:t>
            </a:r>
          </a:p>
        </p:txBody>
      </p:sp>
      <p:pic>
        <p:nvPicPr>
          <p:cNvPr id="5" name="5 Imagen" descr="28NRAONS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1952" y="1489316"/>
            <a:ext cx="2497516" cy="25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b="1" smtClean="0"/>
              <a:t>COMUNITAT EDUCATIVA</a:t>
            </a:r>
          </a:p>
        </p:txBody>
      </p:sp>
      <p:grpSp>
        <p:nvGrpSpPr>
          <p:cNvPr id="33794" name="Group 1"/>
          <p:cNvGrpSpPr>
            <a:grpSpLocks noGrp="1"/>
          </p:cNvGrpSpPr>
          <p:nvPr>
            <p:ph idx="1"/>
          </p:nvPr>
        </p:nvGrpSpPr>
        <p:grpSpPr bwMode="auto">
          <a:xfrm>
            <a:off x="647700" y="1946275"/>
            <a:ext cx="8867775" cy="4786313"/>
            <a:chOff x="384" y="634"/>
            <a:chExt cx="4893" cy="3233"/>
          </a:xfrm>
        </p:grpSpPr>
        <p:sp>
          <p:nvSpPr>
            <p:cNvPr id="33795" name="Oval 2"/>
            <p:cNvSpPr>
              <a:spLocks noChangeArrowheads="1"/>
            </p:cNvSpPr>
            <p:nvPr/>
          </p:nvSpPr>
          <p:spPr bwMode="auto">
            <a:xfrm>
              <a:off x="2174" y="1093"/>
              <a:ext cx="1316" cy="1315"/>
            </a:xfrm>
            <a:prstGeom prst="ellipse">
              <a:avLst/>
            </a:prstGeom>
            <a:solidFill>
              <a:srgbClr val="000066">
                <a:alpha val="50195"/>
              </a:srgbClr>
            </a:solidFill>
            <a:ln w="468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/>
            </a:p>
          </p:txBody>
        </p:sp>
        <p:sp>
          <p:nvSpPr>
            <p:cNvPr id="33796" name="Rectangle 3"/>
            <p:cNvSpPr>
              <a:spLocks noChangeArrowheads="1"/>
            </p:cNvSpPr>
            <p:nvPr/>
          </p:nvSpPr>
          <p:spPr bwMode="auto">
            <a:xfrm>
              <a:off x="2254" y="634"/>
              <a:ext cx="1157" cy="3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3200" b="1">
                  <a:solidFill>
                    <a:srgbClr val="000066"/>
                  </a:solidFill>
                </a:rPr>
                <a:t>PROFESSORAT</a:t>
              </a:r>
            </a:p>
          </p:txBody>
        </p:sp>
        <p:sp>
          <p:nvSpPr>
            <p:cNvPr id="33797" name="Oval 4"/>
            <p:cNvSpPr>
              <a:spLocks noChangeArrowheads="1"/>
            </p:cNvSpPr>
            <p:nvPr/>
          </p:nvSpPr>
          <p:spPr bwMode="auto">
            <a:xfrm>
              <a:off x="2675" y="1594"/>
              <a:ext cx="1316" cy="1315"/>
            </a:xfrm>
            <a:prstGeom prst="ellipse">
              <a:avLst/>
            </a:prstGeom>
            <a:solidFill>
              <a:srgbClr val="003300">
                <a:alpha val="50195"/>
              </a:srgbClr>
            </a:solidFill>
            <a:ln w="4680">
              <a:solidFill>
                <a:srgbClr val="00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4121" y="2087"/>
              <a:ext cx="1157" cy="3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3200" b="1">
                  <a:solidFill>
                    <a:srgbClr val="003300"/>
                  </a:solidFill>
                </a:rPr>
                <a:t>ALUMNAT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174" y="2094"/>
              <a:ext cx="1316" cy="131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s-E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254" y="3540"/>
              <a:ext cx="1157" cy="3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  <a:cs typeface="DejaVu Sans" charset="0"/>
                </a:rPr>
                <a:t>PARES I MARES</a:t>
              </a:r>
            </a:p>
          </p:txBody>
        </p:sp>
        <p:sp>
          <p:nvSpPr>
            <p:cNvPr id="33803" name="Oval 8"/>
            <p:cNvSpPr>
              <a:spLocks noChangeArrowheads="1"/>
            </p:cNvSpPr>
            <p:nvPr/>
          </p:nvSpPr>
          <p:spPr bwMode="auto">
            <a:xfrm>
              <a:off x="1673" y="1594"/>
              <a:ext cx="1315" cy="1315"/>
            </a:xfrm>
            <a:prstGeom prst="ellipse">
              <a:avLst/>
            </a:prstGeom>
            <a:solidFill>
              <a:srgbClr val="4D4D4D">
                <a:alpha val="50195"/>
              </a:srgbClr>
            </a:solidFill>
            <a:ln w="46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"/>
            </a:p>
          </p:txBody>
        </p:sp>
        <p:sp>
          <p:nvSpPr>
            <p:cNvPr id="33804" name="Rectangle 9"/>
            <p:cNvSpPr>
              <a:spLocks noChangeArrowheads="1"/>
            </p:cNvSpPr>
            <p:nvPr/>
          </p:nvSpPr>
          <p:spPr bwMode="auto">
            <a:xfrm>
              <a:off x="384" y="2087"/>
              <a:ext cx="1157" cy="3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3200" b="1">
                  <a:solidFill>
                    <a:srgbClr val="333333"/>
                  </a:solidFill>
                </a:rPr>
                <a:t>PERSONAL</a:t>
              </a:r>
            </a:p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s-ES" sz="3200" b="1">
                  <a:solidFill>
                    <a:srgbClr val="333333"/>
                  </a:solidFill>
                </a:rPr>
                <a:t>NO DOCENT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b="1" smtClean="0"/>
              <a:t>ARA FA 1 ANY</a:t>
            </a:r>
          </a:p>
        </p:txBody>
      </p:sp>
      <p:pic>
        <p:nvPicPr>
          <p:cNvPr id="34818" name="3 Marcador de contenido" descr="MAPA28N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8" y="2124075"/>
            <a:ext cx="5634037" cy="4464050"/>
          </a:xfrm>
        </p:spPr>
      </p:pic>
      <p:sp>
        <p:nvSpPr>
          <p:cNvPr id="34819" name="4 CuadroTexto"/>
          <p:cNvSpPr txBox="1">
            <a:spLocks noChangeArrowheads="1"/>
          </p:cNvSpPr>
          <p:nvPr/>
        </p:nvSpPr>
        <p:spPr bwMode="auto">
          <a:xfrm>
            <a:off x="6119813" y="2124075"/>
            <a:ext cx="3600450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tIns="118800"/>
          <a:lstStyle/>
          <a:p>
            <a:pPr algn="ctr" hangingPunct="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AL NOSTRE CENTRE VÀREM</a:t>
            </a:r>
            <a:endParaRPr lang="es-ES"/>
          </a:p>
        </p:txBody>
      </p:sp>
      <p:sp>
        <p:nvSpPr>
          <p:cNvPr id="34821" name="4 CuadroTexto"/>
          <p:cNvSpPr txBox="1">
            <a:spLocks noChangeArrowheads="1"/>
          </p:cNvSpPr>
          <p:nvPr/>
        </p:nvSpPr>
        <p:spPr bwMode="auto">
          <a:xfrm>
            <a:off x="6119813" y="2916238"/>
            <a:ext cx="3600450" cy="3671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hangingPunct="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a-ES" sz="70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  <a:p>
            <a:pPr hangingPunct="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Crear un espai de trobada de tota la Comunitat Educativa </a:t>
            </a:r>
          </a:p>
          <a:p>
            <a:pPr hangingPunct="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Informar, dialogar i debatre l’educació al nostre entorn</a:t>
            </a:r>
          </a:p>
          <a:p>
            <a:pPr hangingPunct="0">
              <a:lnSpc>
                <a:spcPct val="93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 Reivindicar la situació actual de l’Educació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b="1" smtClean="0"/>
              <a:t>PER QUÈ TOT AIXÒ?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36625" y="1908175"/>
            <a:ext cx="7993063" cy="4738688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Aft>
                <a:spcPts val="12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3600" b="1" u="sng">
                <a:solidFill>
                  <a:srgbClr val="009973"/>
                </a:solidFill>
              </a:rPr>
              <a:t>RETALLADES</a:t>
            </a:r>
          </a:p>
          <a:p>
            <a:pPr hangingPunct="0">
              <a:lnSpc>
                <a:spcPct val="93000"/>
              </a:lnSpc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800">
                <a:solidFill>
                  <a:srgbClr val="000000"/>
                </a:solidFill>
              </a:rPr>
              <a:t> No es substituiran baixes inferiors a 30 dies</a:t>
            </a:r>
          </a:p>
          <a:p>
            <a:pPr hangingPunct="0">
              <a:lnSpc>
                <a:spcPct val="93000"/>
              </a:lnSpc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800">
                <a:solidFill>
                  <a:srgbClr val="000000"/>
                </a:solidFill>
              </a:rPr>
              <a:t> Increment del 20% dels alumnes per aula</a:t>
            </a:r>
          </a:p>
          <a:p>
            <a:pPr hangingPunct="0">
              <a:lnSpc>
                <a:spcPct val="93000"/>
              </a:lnSpc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800">
                <a:solidFill>
                  <a:srgbClr val="000000"/>
                </a:solidFill>
              </a:rPr>
              <a:t> Eliminació/reducció de suport</a:t>
            </a:r>
          </a:p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a-ES" sz="14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spcAft>
                <a:spcPts val="1200"/>
              </a:spcAft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3600" b="1" u="sng">
                <a:solidFill>
                  <a:srgbClr val="009973"/>
                </a:solidFill>
              </a:rPr>
              <a:t>CONSELLS ESCOLARS</a:t>
            </a:r>
          </a:p>
          <a:p>
            <a:pPr hangingPunct="0">
              <a:lnSpc>
                <a:spcPct val="93000"/>
              </a:lnSpc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800">
                <a:solidFill>
                  <a:srgbClr val="000000"/>
                </a:solidFill>
              </a:rPr>
              <a:t> El Consell Escolar passarà a ser consultiu</a:t>
            </a:r>
          </a:p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a-ES" sz="1400">
              <a:solidFill>
                <a:srgbClr val="000000"/>
              </a:solidFill>
            </a:endParaRPr>
          </a:p>
          <a:p>
            <a:pPr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3600" b="1" u="sng">
                <a:solidFill>
                  <a:srgbClr val="009973"/>
                </a:solidFill>
              </a:rPr>
              <a:t>LOMCE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a-ES" b="1" u="sng">
              <a:solidFill>
                <a:srgbClr val="009973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3600" b="1" u="sng">
                <a:solidFill>
                  <a:srgbClr val="009973"/>
                </a:solidFill>
              </a:rPr>
              <a:t>PROJECTE TIL</a:t>
            </a:r>
            <a:endParaRPr lang="es-ES" sz="3600" b="1" u="sng">
              <a:solidFill>
                <a:srgbClr val="0099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3851275"/>
            <a:ext cx="43211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4383088"/>
            <a:ext cx="43211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1457325"/>
            <a:ext cx="4321175" cy="3236913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329238" y="1979613"/>
            <a:ext cx="4032250" cy="1492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200" b="1">
                <a:solidFill>
                  <a:srgbClr val="FFFFFF"/>
                </a:solidFill>
                <a:cs typeface="DejaVu Sans" pitchFamily="34" charset="0"/>
              </a:rPr>
              <a:t>L’INICI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200" b="1">
                <a:solidFill>
                  <a:srgbClr val="FFFFFF"/>
                </a:solidFill>
                <a:cs typeface="DejaVu Sans" pitchFamily="34" charset="0"/>
              </a:rPr>
              <a:t>DE LES REIVINDICACIONS</a:t>
            </a:r>
          </a:p>
        </p:txBody>
      </p:sp>
      <p:sp>
        <p:nvSpPr>
          <p:cNvPr id="36870" name="1 Título"/>
          <p:cNvSpPr>
            <a:spLocks/>
          </p:cNvSpPr>
          <p:nvPr/>
        </p:nvSpPr>
        <p:spPr bwMode="auto">
          <a:xfrm>
            <a:off x="431800" y="647700"/>
            <a:ext cx="7054850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600" b="1">
                <a:solidFill>
                  <a:srgbClr val="333333"/>
                </a:solidFill>
              </a:rPr>
              <a:t>LES CASSOLADES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b="1" smtClean="0"/>
              <a:t>SEGUIM AMB MOBILITZACIONS</a:t>
            </a:r>
          </a:p>
        </p:txBody>
      </p:sp>
      <p:pic>
        <p:nvPicPr>
          <p:cNvPr id="37890" name="Picture 2" descr="Z:\cpractiques\apima\plataforma_crida\IMG_20120425_123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" y="1476375"/>
            <a:ext cx="3743325" cy="2806700"/>
          </a:xfrm>
        </p:spPr>
      </p:pic>
      <p:pic>
        <p:nvPicPr>
          <p:cNvPr id="37891" name="6 Imagen" descr="Z:\cpractiques\apima\plataforma_crida\fotos13J\ies_son_rullan.jpg"/>
          <p:cNvPicPr>
            <a:picLocks noChangeAspect="1" noChangeArrowheads="1"/>
          </p:cNvPicPr>
          <p:nvPr/>
        </p:nvPicPr>
        <p:blipFill>
          <a:blip r:embed="rId3" cstate="print"/>
          <a:srcRect r="16348" b="19016"/>
          <a:stretch>
            <a:fillRect/>
          </a:stretch>
        </p:blipFill>
        <p:spPr bwMode="auto">
          <a:xfrm>
            <a:off x="4392613" y="2157413"/>
            <a:ext cx="5256212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4906963"/>
            <a:ext cx="309721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3238" y="4316413"/>
            <a:ext cx="3760787" cy="469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 b="1">
                <a:solidFill>
                  <a:srgbClr val="FFFFFF"/>
                </a:solidFill>
                <a:cs typeface="DejaVu Sans" pitchFamily="34" charset="0"/>
              </a:rPr>
              <a:t>ASSISTÈNCIA A PLENS</a:t>
            </a:r>
          </a:p>
        </p:txBody>
      </p:sp>
      <p:sp>
        <p:nvSpPr>
          <p:cNvPr id="2" name="7 CuadroTexto"/>
          <p:cNvSpPr txBox="1"/>
          <p:nvPr/>
        </p:nvSpPr>
        <p:spPr>
          <a:xfrm>
            <a:off x="4392613" y="5541963"/>
            <a:ext cx="5256212" cy="469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 b="1">
                <a:solidFill>
                  <a:srgbClr val="FFFFFF"/>
                </a:solidFill>
                <a:cs typeface="DejaVu Sans" pitchFamily="34" charset="0"/>
              </a:rPr>
              <a:t>ELS DIMECRES DE L’EMBUT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s-ES" b="1" smtClean="0"/>
              <a:t>ALERTA: ARRIBA LA LOMCE</a:t>
            </a:r>
          </a:p>
        </p:txBody>
      </p:sp>
      <p:pic>
        <p:nvPicPr>
          <p:cNvPr id="38914" name="Picture 2" descr="Z:\cpractiques\apima\plataforma_crida\LOMCE16F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6263" y="1547813"/>
            <a:ext cx="3922712" cy="5545137"/>
          </a:xfrm>
        </p:spPr>
      </p:pic>
      <p:pic>
        <p:nvPicPr>
          <p:cNvPr id="38915" name="5 Imagen" descr="MANIFantilomce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1908175"/>
            <a:ext cx="47767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708</Words>
  <Application>Microsoft Office PowerPoint</Application>
  <PresentationFormat>Personalizado</PresentationFormat>
  <Paragraphs>164</Paragraphs>
  <Slides>38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Diseño predeterminado</vt:lpstr>
      <vt:lpstr>Diseño predeterminado</vt:lpstr>
      <vt:lpstr>28 N: OBRIM ELS CENTRES</vt:lpstr>
      <vt:lpstr>Diapositiva 2</vt:lpstr>
      <vt:lpstr>ORDRE DEL DIA</vt:lpstr>
      <vt:lpstr>COMUNITAT EDUCATIVA</vt:lpstr>
      <vt:lpstr>ARA FA 1 ANY</vt:lpstr>
      <vt:lpstr>PER QUÈ TOT AIXÒ?</vt:lpstr>
      <vt:lpstr>Diapositiva 7</vt:lpstr>
      <vt:lpstr>SEGUIM AMB MOBILITZACIONS</vt:lpstr>
      <vt:lpstr>ALERTA: ARRIBA LA LOMCE</vt:lpstr>
      <vt:lpstr>XERRADES LOMCE</vt:lpstr>
      <vt:lpstr>25A CONTINUAM LES TANCADES</vt:lpstr>
      <vt:lpstr>I ARRIBA L’INICI DEL CURS 12-13</vt:lpstr>
      <vt:lpstr>Per què el docents han fet vaga?</vt:lpstr>
      <vt:lpstr>Tres setmanes de vaga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La ciutadania es mou</vt:lpstr>
      <vt:lpstr>Relaxing tros de coca…</vt:lpstr>
      <vt:lpstr>Diapositiva 24</vt:lpstr>
      <vt:lpstr>EL CAMÍ DE SES PADRINES</vt:lpstr>
      <vt:lpstr>Diapositiva 26</vt:lpstr>
      <vt:lpstr>Diapositiva 27</vt:lpstr>
      <vt:lpstr>Diapositiva 28</vt:lpstr>
      <vt:lpstr>Reconeixement de la societat</vt:lpstr>
      <vt:lpstr>Les “negociacions”</vt:lpstr>
      <vt:lpstr>Diapositiva 31</vt:lpstr>
      <vt:lpstr>Diapositiva 32</vt:lpstr>
      <vt:lpstr>Els docents tornen a les aules</vt:lpstr>
      <vt:lpstr>Accions recents</vt:lpstr>
      <vt:lpstr>I ara... la LOMCE</vt:lpstr>
      <vt:lpstr>Diapositiva 36</vt:lpstr>
      <vt:lpstr>Diapositiva 37</vt:lpstr>
      <vt:lpstr>Més informació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amb famílies</dc:title>
  <dc:creator>cati</dc:creator>
  <cp:lastModifiedBy>.</cp:lastModifiedBy>
  <cp:revision>69</cp:revision>
  <cp:lastPrinted>2013-10-23T11:08:33Z</cp:lastPrinted>
  <dcterms:created xsi:type="dcterms:W3CDTF">2013-10-20T19:29:48Z</dcterms:created>
  <dcterms:modified xsi:type="dcterms:W3CDTF">2013-11-22T15:45:57Z</dcterms:modified>
</cp:coreProperties>
</file>