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0" r:id="rId4"/>
    <p:sldId id="269" r:id="rId5"/>
    <p:sldId id="268" r:id="rId6"/>
    <p:sldId id="270" r:id="rId7"/>
    <p:sldId id="262" r:id="rId8"/>
    <p:sldId id="263" r:id="rId9"/>
    <p:sldId id="264" r:id="rId10"/>
    <p:sldId id="265" r:id="rId11"/>
    <p:sldId id="266" r:id="rId12"/>
    <p:sldId id="267" r:id="rId13"/>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119405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178211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211380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410809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78123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161190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311175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323005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284512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246664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FC6525-D798-4A59-9B37-FF4CC8CB89EE}" type="datetimeFigureOut">
              <a:rPr lang="ca-ES" smtClean="0"/>
              <a:pPr/>
              <a:t>22/11/2013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104076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accent1">
                <a:lumMod val="60000"/>
                <a:lumOff val="4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C6525-D798-4A59-9B37-FF4CC8CB89EE}" type="datetimeFigureOut">
              <a:rPr lang="ca-ES" smtClean="0"/>
              <a:pPr/>
              <a:t>22/11/2013</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920E2-B851-485D-A410-57CC84C71D01}" type="slidenum">
              <a:rPr lang="ca-ES" smtClean="0"/>
              <a:pPr/>
              <a:t>‹Nº›</a:t>
            </a:fld>
            <a:endParaRPr lang="ca-ES"/>
          </a:p>
        </p:txBody>
      </p:sp>
    </p:spTree>
    <p:extLst>
      <p:ext uri="{BB962C8B-B14F-4D97-AF65-F5344CB8AC3E}">
        <p14:creationId xmlns="" xmlns:p14="http://schemas.microsoft.com/office/powerpoint/2010/main" val="385965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til.caib.es/www/indexcatala.html" TargetMode="External"/><Relationship Id="rId1" Type="http://schemas.openxmlformats.org/officeDocument/2006/relationships/slideLayout" Target="../slideLayouts/slideLayout7.xml"/><Relationship Id="rId5" Type="http://schemas.openxmlformats.org/officeDocument/2006/relationships/hyperlink" Target="http://til.caib.es/www/catala/normativa/BOIB-7-9-13.pdf?action=VisEdicte&amp;idDocument=836756&amp;lang=ca"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die.caib.es/normativa/pdf/00/lleinormalitzaciolinguistica.pdf"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uib.es/ViewPage.action?siteNodeId=111118&amp;languageId=100000&amp;contentId=20168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470407" y="2368352"/>
            <a:ext cx="6337968" cy="646331"/>
          </a:xfrm>
          <a:prstGeom prst="rect">
            <a:avLst/>
          </a:prstGeom>
          <a:solidFill>
            <a:schemeClr val="bg1"/>
          </a:solidFill>
        </p:spPr>
        <p:txBody>
          <a:bodyPr wrap="square">
            <a:spAutoFit/>
          </a:bodyPr>
          <a:lstStyle/>
          <a:p>
            <a:endParaRPr lang="ca-ES" dirty="0" smtClean="0">
              <a:hlinkClick r:id="rId2"/>
            </a:endParaRPr>
          </a:p>
          <a:p>
            <a:r>
              <a:rPr lang="ca-ES" dirty="0" smtClean="0">
                <a:hlinkClick r:id="rId2"/>
              </a:rPr>
              <a:t>http://til.caib.es/www/indexcatala.html</a:t>
            </a:r>
            <a:r>
              <a:rPr lang="ca-ES" dirty="0" smtClean="0"/>
              <a:t>                                               </a:t>
            </a:r>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8" y="1772816"/>
            <a:ext cx="1975098" cy="1865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116632"/>
            <a:ext cx="1291787" cy="648072"/>
          </a:xfrm>
          <a:prstGeom prst="rect">
            <a:avLst/>
          </a:prstGeom>
        </p:spPr>
      </p:pic>
      <p:sp>
        <p:nvSpPr>
          <p:cNvPr id="4" name="3 CuadroTexto"/>
          <p:cNvSpPr txBox="1"/>
          <p:nvPr/>
        </p:nvSpPr>
        <p:spPr>
          <a:xfrm>
            <a:off x="1835696" y="1772816"/>
            <a:ext cx="6972678" cy="707886"/>
          </a:xfrm>
          <a:prstGeom prst="rect">
            <a:avLst/>
          </a:prstGeom>
          <a:solidFill>
            <a:schemeClr val="bg1"/>
          </a:solidFill>
        </p:spPr>
        <p:txBody>
          <a:bodyPr wrap="none" rtlCol="0">
            <a:spAutoFit/>
          </a:bodyPr>
          <a:lstStyle/>
          <a:p>
            <a:r>
              <a:rPr lang="ca-ES" sz="4000" b="1" dirty="0" smtClean="0"/>
              <a:t>Tractament Integral de Llengües</a:t>
            </a:r>
            <a:endParaRPr lang="ca-ES" sz="4000" b="1" dirty="0"/>
          </a:p>
        </p:txBody>
      </p:sp>
      <p:sp>
        <p:nvSpPr>
          <p:cNvPr id="5" name="4 Rectángulo"/>
          <p:cNvSpPr/>
          <p:nvPr/>
        </p:nvSpPr>
        <p:spPr>
          <a:xfrm>
            <a:off x="2273902" y="2977165"/>
            <a:ext cx="6534472" cy="646331"/>
          </a:xfrm>
          <a:prstGeom prst="rect">
            <a:avLst/>
          </a:prstGeom>
          <a:solidFill>
            <a:schemeClr val="bg1"/>
          </a:solidFill>
        </p:spPr>
        <p:txBody>
          <a:bodyPr wrap="square">
            <a:spAutoFit/>
          </a:bodyPr>
          <a:lstStyle/>
          <a:p>
            <a:r>
              <a:rPr lang="ca-ES" dirty="0" smtClean="0">
                <a:hlinkClick r:id="rId5"/>
              </a:rPr>
              <a:t>http://til.caib.es/www/catala/normativa/BOIB-7-9-13.pdf?action=VisEdicte&amp;idDocument=836756&amp;lang=ca</a:t>
            </a:r>
            <a:endParaRPr lang="ca-ES" dirty="0"/>
          </a:p>
        </p:txBody>
      </p:sp>
    </p:spTree>
    <p:extLst>
      <p:ext uri="{BB962C8B-B14F-4D97-AF65-F5344CB8AC3E}">
        <p14:creationId xmlns="" xmlns:p14="http://schemas.microsoft.com/office/powerpoint/2010/main" val="3152677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16632"/>
            <a:ext cx="7676397" cy="646331"/>
          </a:xfrm>
          <a:prstGeom prst="rect">
            <a:avLst/>
          </a:prstGeom>
          <a:noFill/>
        </p:spPr>
        <p:txBody>
          <a:bodyPr wrap="none" rtlCol="0">
            <a:spAutoFit/>
          </a:bodyPr>
          <a:lstStyle/>
          <a:p>
            <a:r>
              <a:rPr lang="ca-ES" sz="3600" b="1" dirty="0" smtClean="0">
                <a:solidFill>
                  <a:schemeClr val="bg1"/>
                </a:solidFill>
              </a:rPr>
              <a:t>ERRORS DE PROCEDIMENT....I MALA FÈ</a:t>
            </a:r>
            <a:endParaRPr lang="ca-ES" sz="3600" b="1" dirty="0">
              <a:solidFill>
                <a:schemeClr val="bg1"/>
              </a:solidFill>
            </a:endParaRPr>
          </a:p>
        </p:txBody>
      </p:sp>
      <p:sp>
        <p:nvSpPr>
          <p:cNvPr id="3" name="2 Rectángulo"/>
          <p:cNvSpPr/>
          <p:nvPr/>
        </p:nvSpPr>
        <p:spPr>
          <a:xfrm>
            <a:off x="621806" y="1044627"/>
            <a:ext cx="7344816" cy="830997"/>
          </a:xfrm>
          <a:prstGeom prst="rect">
            <a:avLst/>
          </a:prstGeom>
        </p:spPr>
        <p:txBody>
          <a:bodyPr wrap="square">
            <a:spAutoFit/>
          </a:bodyPr>
          <a:lstStyle/>
          <a:p>
            <a:r>
              <a:rPr lang="ca-ES" sz="2400" b="1" dirty="0" smtClean="0">
                <a:solidFill>
                  <a:srgbClr val="FF0000"/>
                </a:solidFill>
              </a:rPr>
              <a:t>Imposició  del TIL oblidant </a:t>
            </a:r>
            <a:r>
              <a:rPr lang="ca-ES" sz="2400" b="1" dirty="0">
                <a:solidFill>
                  <a:srgbClr val="FF0000"/>
                </a:solidFill>
              </a:rPr>
              <a:t>la normativa vigent en matèria de participació</a:t>
            </a:r>
          </a:p>
        </p:txBody>
      </p:sp>
      <p:sp>
        <p:nvSpPr>
          <p:cNvPr id="4" name="3 CuadroTexto"/>
          <p:cNvSpPr txBox="1"/>
          <p:nvPr/>
        </p:nvSpPr>
        <p:spPr>
          <a:xfrm>
            <a:off x="4788024" y="2589722"/>
            <a:ext cx="3096344" cy="1569660"/>
          </a:xfrm>
          <a:prstGeom prst="rect">
            <a:avLst/>
          </a:prstGeom>
          <a:noFill/>
        </p:spPr>
        <p:txBody>
          <a:bodyPr wrap="square" rtlCol="0">
            <a:spAutoFit/>
          </a:bodyPr>
          <a:lstStyle/>
          <a:p>
            <a:r>
              <a:rPr lang="ca-ES" sz="2400" dirty="0" smtClean="0"/>
              <a:t>Sentència del Tribunal Superior de les Illes Balears que </a:t>
            </a:r>
            <a:r>
              <a:rPr lang="ca-ES" sz="2400" dirty="0" err="1" smtClean="0"/>
              <a:t>anula</a:t>
            </a:r>
            <a:r>
              <a:rPr lang="ca-ES" sz="2400" dirty="0" smtClean="0"/>
              <a:t> la implantació del </a:t>
            </a:r>
            <a:r>
              <a:rPr lang="ca-ES" sz="2400" dirty="0" err="1" smtClean="0"/>
              <a:t>del</a:t>
            </a:r>
            <a:r>
              <a:rPr lang="ca-ES" sz="2400" dirty="0" smtClean="0"/>
              <a:t> TIL</a:t>
            </a:r>
            <a:endParaRPr lang="ca-ES" sz="2400" dirty="0"/>
          </a:p>
        </p:txBody>
      </p:sp>
      <p:sp>
        <p:nvSpPr>
          <p:cNvPr id="5" name="4 CuadroTexto"/>
          <p:cNvSpPr txBox="1"/>
          <p:nvPr/>
        </p:nvSpPr>
        <p:spPr>
          <a:xfrm rot="21062297">
            <a:off x="5249201" y="2734849"/>
            <a:ext cx="1904304" cy="523220"/>
          </a:xfrm>
          <a:prstGeom prst="rect">
            <a:avLst/>
          </a:prstGeom>
          <a:solidFill>
            <a:schemeClr val="bg1"/>
          </a:solidFill>
          <a:ln>
            <a:solidFill>
              <a:srgbClr val="FFFF00"/>
            </a:solidFill>
          </a:ln>
          <a:effectLst>
            <a:glow rad="139700">
              <a:schemeClr val="accent1">
                <a:satMod val="175000"/>
                <a:alpha val="40000"/>
              </a:schemeClr>
            </a:glow>
          </a:effectLst>
        </p:spPr>
        <p:txBody>
          <a:bodyPr wrap="none" rtlCol="0">
            <a:spAutoFit/>
          </a:bodyPr>
          <a:lstStyle/>
          <a:p>
            <a:r>
              <a:rPr lang="ca-ES" sz="2800" b="1" dirty="0" err="1" smtClean="0">
                <a:solidFill>
                  <a:srgbClr val="FF0000"/>
                </a:solidFill>
              </a:rPr>
              <a:t>Decretasso</a:t>
            </a:r>
            <a:r>
              <a:rPr lang="ca-ES" sz="2800" b="1" dirty="0" smtClean="0">
                <a:solidFill>
                  <a:srgbClr val="FF0000"/>
                </a:solidFill>
              </a:rPr>
              <a:t> </a:t>
            </a:r>
            <a:endParaRPr lang="ca-ES" sz="2800" b="1" dirty="0">
              <a:solidFill>
                <a:srgbClr val="FF0000"/>
              </a:solidFill>
            </a:endParaRPr>
          </a:p>
        </p:txBody>
      </p:sp>
      <p:sp>
        <p:nvSpPr>
          <p:cNvPr id="6" name="5 CuadroTexto"/>
          <p:cNvSpPr txBox="1"/>
          <p:nvPr/>
        </p:nvSpPr>
        <p:spPr>
          <a:xfrm>
            <a:off x="611560" y="2694070"/>
            <a:ext cx="3823547" cy="830997"/>
          </a:xfrm>
          <a:prstGeom prst="rect">
            <a:avLst/>
          </a:prstGeom>
          <a:noFill/>
        </p:spPr>
        <p:txBody>
          <a:bodyPr wrap="none" rtlCol="0">
            <a:spAutoFit/>
          </a:bodyPr>
          <a:lstStyle/>
          <a:p>
            <a:r>
              <a:rPr lang="ca-ES" sz="2400" dirty="0" smtClean="0"/>
              <a:t>Art. 27 Constitució Espanyola</a:t>
            </a:r>
          </a:p>
          <a:p>
            <a:r>
              <a:rPr lang="ca-ES" sz="2400" dirty="0" smtClean="0"/>
              <a:t>Art. 118 de la LOE </a:t>
            </a:r>
            <a:endParaRPr lang="ca-ES" sz="2400" dirty="0"/>
          </a:p>
        </p:txBody>
      </p:sp>
      <p:sp>
        <p:nvSpPr>
          <p:cNvPr id="7" name="6 CuadroTexto"/>
          <p:cNvSpPr txBox="1"/>
          <p:nvPr/>
        </p:nvSpPr>
        <p:spPr>
          <a:xfrm rot="865512">
            <a:off x="1547869" y="2755624"/>
            <a:ext cx="1398140" cy="523220"/>
          </a:xfrm>
          <a:prstGeom prst="rect">
            <a:avLst/>
          </a:prstGeom>
          <a:solidFill>
            <a:schemeClr val="bg1"/>
          </a:solidFill>
          <a:ln>
            <a:solidFill>
              <a:srgbClr val="FFFF00"/>
            </a:solidFill>
          </a:ln>
          <a:effectLst>
            <a:glow rad="139700">
              <a:schemeClr val="accent1">
                <a:satMod val="175000"/>
                <a:alpha val="40000"/>
              </a:schemeClr>
            </a:glow>
          </a:effectLst>
        </p:spPr>
        <p:txBody>
          <a:bodyPr wrap="none" rtlCol="0">
            <a:spAutoFit/>
          </a:bodyPr>
          <a:lstStyle/>
          <a:p>
            <a:r>
              <a:rPr lang="ca-ES" sz="2800" b="1" dirty="0" smtClean="0">
                <a:solidFill>
                  <a:srgbClr val="FF0000"/>
                </a:solidFill>
              </a:rPr>
              <a:t>Ignorats</a:t>
            </a:r>
            <a:endParaRPr lang="ca-ES" sz="2800" b="1" dirty="0">
              <a:solidFill>
                <a:srgbClr val="FF0000"/>
              </a:solidFill>
            </a:endParaRPr>
          </a:p>
        </p:txBody>
      </p:sp>
      <p:sp>
        <p:nvSpPr>
          <p:cNvPr id="13" name="12 Rectángulo"/>
          <p:cNvSpPr/>
          <p:nvPr/>
        </p:nvSpPr>
        <p:spPr>
          <a:xfrm>
            <a:off x="683568" y="4293096"/>
            <a:ext cx="7344816" cy="461665"/>
          </a:xfrm>
          <a:prstGeom prst="rect">
            <a:avLst/>
          </a:prstGeom>
        </p:spPr>
        <p:txBody>
          <a:bodyPr wrap="square">
            <a:spAutoFit/>
          </a:bodyPr>
          <a:lstStyle/>
          <a:p>
            <a:r>
              <a:rPr lang="ca-ES" sz="2400" b="1" dirty="0" smtClean="0">
                <a:solidFill>
                  <a:srgbClr val="FF0000"/>
                </a:solidFill>
              </a:rPr>
              <a:t>Imposició  del TIL sense debat ni consens</a:t>
            </a:r>
            <a:endParaRPr lang="ca-ES" sz="2400" b="1" dirty="0">
              <a:solidFill>
                <a:srgbClr val="FF0000"/>
              </a:solidFill>
            </a:endParaRPr>
          </a:p>
        </p:txBody>
      </p:sp>
      <p:sp>
        <p:nvSpPr>
          <p:cNvPr id="14" name="13 CuadroTexto"/>
          <p:cNvSpPr txBox="1"/>
          <p:nvPr/>
        </p:nvSpPr>
        <p:spPr>
          <a:xfrm>
            <a:off x="261766" y="5013176"/>
            <a:ext cx="8702722" cy="1569660"/>
          </a:xfrm>
          <a:prstGeom prst="rect">
            <a:avLst/>
          </a:prstGeom>
          <a:noFill/>
        </p:spPr>
        <p:txBody>
          <a:bodyPr wrap="square" rtlCol="0">
            <a:spAutoFit/>
          </a:bodyPr>
          <a:lstStyle/>
          <a:p>
            <a:r>
              <a:rPr lang="ca-ES" sz="2400" dirty="0" smtClean="0"/>
              <a:t>S’ha ignorat la comunitat educativa: S’han ignorat les valoracions de UIB/ Inspectors/ directors/sindicats/docents/famílies/alumnes</a:t>
            </a:r>
          </a:p>
          <a:p>
            <a:endParaRPr lang="ca-ES" sz="2400" dirty="0" smtClean="0"/>
          </a:p>
          <a:p>
            <a:r>
              <a:rPr lang="ca-ES" sz="2400" dirty="0" smtClean="0"/>
              <a:t>S’ha rebutjat la UIB com a mediadora</a:t>
            </a:r>
          </a:p>
        </p:txBody>
      </p:sp>
    </p:spTree>
    <p:extLst>
      <p:ext uri="{BB962C8B-B14F-4D97-AF65-F5344CB8AC3E}">
        <p14:creationId xmlns="" xmlns:p14="http://schemas.microsoft.com/office/powerpoint/2010/main" val="344428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16632"/>
            <a:ext cx="3218830" cy="646331"/>
          </a:xfrm>
          <a:prstGeom prst="rect">
            <a:avLst/>
          </a:prstGeom>
          <a:noFill/>
        </p:spPr>
        <p:txBody>
          <a:bodyPr wrap="none" rtlCol="0">
            <a:spAutoFit/>
          </a:bodyPr>
          <a:lstStyle/>
          <a:p>
            <a:r>
              <a:rPr lang="ca-ES" sz="3600" b="1" dirty="0" smtClean="0">
                <a:solidFill>
                  <a:schemeClr val="bg1"/>
                </a:solidFill>
              </a:rPr>
              <a:t>INTERROGANTS</a:t>
            </a:r>
            <a:endParaRPr lang="ca-ES" sz="3600" b="1" dirty="0">
              <a:solidFill>
                <a:schemeClr val="bg1"/>
              </a:solidFill>
            </a:endParaRPr>
          </a:p>
        </p:txBody>
      </p:sp>
      <p:sp>
        <p:nvSpPr>
          <p:cNvPr id="3" name="2 CuadroTexto"/>
          <p:cNvSpPr txBox="1"/>
          <p:nvPr/>
        </p:nvSpPr>
        <p:spPr>
          <a:xfrm>
            <a:off x="1951988" y="742547"/>
            <a:ext cx="7192012" cy="4401205"/>
          </a:xfrm>
          <a:prstGeom prst="rect">
            <a:avLst/>
          </a:prstGeom>
          <a:noFill/>
        </p:spPr>
        <p:txBody>
          <a:bodyPr wrap="square" rtlCol="0">
            <a:spAutoFit/>
          </a:bodyPr>
          <a:lstStyle/>
          <a:p>
            <a:r>
              <a:rPr lang="ca-ES" sz="2000" dirty="0" smtClean="0"/>
              <a:t>Per què religió no es pot donar en anglès i totes les altres assignatures sí?</a:t>
            </a:r>
          </a:p>
          <a:p>
            <a:endParaRPr lang="ca-ES" sz="2000" dirty="0"/>
          </a:p>
          <a:p>
            <a:r>
              <a:rPr lang="ca-ES" sz="2000" dirty="0" smtClean="0"/>
              <a:t>Com es pot fer una classe de naturals en anglès quan s’han reduït els auxiliars de conversa?</a:t>
            </a:r>
          </a:p>
          <a:p>
            <a:endParaRPr lang="ca-ES" sz="2000" dirty="0" smtClean="0"/>
          </a:p>
          <a:p>
            <a:r>
              <a:rPr lang="ca-ES" sz="2000" dirty="0" smtClean="0"/>
              <a:t>Què passa amb els infants de necessitats educatives especials? I els que tenen problemes de logopèdia?</a:t>
            </a:r>
          </a:p>
          <a:p>
            <a:endParaRPr lang="ca-ES" sz="2000" dirty="0"/>
          </a:p>
          <a:p>
            <a:r>
              <a:rPr lang="ca-ES" sz="2000" dirty="0" smtClean="0"/>
              <a:t>Què passa si els nins no entenen què diu la professora? </a:t>
            </a:r>
          </a:p>
          <a:p>
            <a:endParaRPr lang="ca-ES" sz="2000" dirty="0"/>
          </a:p>
          <a:p>
            <a:r>
              <a:rPr lang="ca-ES" sz="2000" dirty="0" smtClean="0"/>
              <a:t>De què s’avaluarà als nins? De la matèria o de l’anglès? I si no passen l’assignatura per motius lingüístics? </a:t>
            </a:r>
          </a:p>
          <a:p>
            <a:endParaRPr lang="ca-ES" sz="2000" dirty="0"/>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0469" y="2107926"/>
            <a:ext cx="154305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90569" y="4959958"/>
            <a:ext cx="8684019" cy="1631216"/>
          </a:xfrm>
          <a:prstGeom prst="rect">
            <a:avLst/>
          </a:prstGeom>
        </p:spPr>
        <p:txBody>
          <a:bodyPr wrap="square">
            <a:spAutoFit/>
          </a:bodyPr>
          <a:lstStyle/>
          <a:p>
            <a:r>
              <a:rPr lang="ca-ES" sz="2000" dirty="0" smtClean="0"/>
              <a:t>Per què han de desaparèixer les seccions europees en els centres que sí que ja ho implementaven i que funcionava be?</a:t>
            </a:r>
          </a:p>
          <a:p>
            <a:endParaRPr lang="ca-ES" sz="2000" dirty="0" smtClean="0"/>
          </a:p>
          <a:p>
            <a:r>
              <a:rPr lang="ca-ES" sz="2000" dirty="0" smtClean="0"/>
              <a:t>Els concertats, si no tenen recursos, s’exigeix també el TIL com es fa als públics? Si ells tenen dret a dissenyar els seus PL sense el TIL, per què els públics no?</a:t>
            </a:r>
          </a:p>
        </p:txBody>
      </p:sp>
    </p:spTree>
    <p:extLst>
      <p:ext uri="{BB962C8B-B14F-4D97-AF65-F5344CB8AC3E}">
        <p14:creationId xmlns="" xmlns:p14="http://schemas.microsoft.com/office/powerpoint/2010/main" val="287817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528" y="404664"/>
            <a:ext cx="6624736" cy="4093428"/>
          </a:xfrm>
          <a:prstGeom prst="rect">
            <a:avLst/>
          </a:prstGeom>
        </p:spPr>
        <p:txBody>
          <a:bodyPr wrap="square">
            <a:spAutoFit/>
          </a:bodyPr>
          <a:lstStyle/>
          <a:p>
            <a:r>
              <a:rPr lang="ca-ES" sz="2000" dirty="0" smtClean="0"/>
              <a:t>Per què Inspecció únicament revisa que les classes en castellà es facin en castellà</a:t>
            </a:r>
          </a:p>
          <a:p>
            <a:endParaRPr lang="ca-ES" sz="2000" dirty="0"/>
          </a:p>
          <a:p>
            <a:r>
              <a:rPr lang="ca-ES" sz="2000" dirty="0" smtClean="0"/>
              <a:t>Com s’està implementant als centres? </a:t>
            </a:r>
          </a:p>
          <a:p>
            <a:endParaRPr lang="ca-ES" sz="2000" dirty="0"/>
          </a:p>
          <a:p>
            <a:r>
              <a:rPr lang="ca-ES" sz="2000" dirty="0" smtClean="0"/>
              <a:t>S’ha fet alguna avaluació prèvia per conèixer el nivell d’anglès en els infants en matèries diferents de llengua anglesa?</a:t>
            </a:r>
          </a:p>
          <a:p>
            <a:endParaRPr lang="ca-ES" sz="2000" dirty="0"/>
          </a:p>
          <a:p>
            <a:r>
              <a:rPr lang="ca-ES" sz="2000" dirty="0" smtClean="0"/>
              <a:t>Si els nins no entenen el professor i el nivell de coneixements de la matèria és molt baixa a la primera avaluació, què es farà?</a:t>
            </a:r>
          </a:p>
          <a:p>
            <a:endParaRPr lang="ca-ES" sz="2000" dirty="0" smtClean="0"/>
          </a:p>
          <a:p>
            <a:r>
              <a:rPr lang="ca-ES" sz="2000" dirty="0" smtClean="0"/>
              <a:t>....................</a:t>
            </a: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42948" y="1772816"/>
            <a:ext cx="154305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3928" y="6093296"/>
            <a:ext cx="1291787" cy="648072"/>
          </a:xfrm>
          <a:prstGeom prst="rect">
            <a:avLst/>
          </a:prstGeom>
        </p:spPr>
      </p:pic>
    </p:spTree>
    <p:extLst>
      <p:ext uri="{BB962C8B-B14F-4D97-AF65-F5344CB8AC3E}">
        <p14:creationId xmlns="" xmlns:p14="http://schemas.microsoft.com/office/powerpoint/2010/main" val="678651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629997"/>
            <a:ext cx="7416824" cy="1938992"/>
          </a:xfrm>
          <a:prstGeom prst="rect">
            <a:avLst/>
          </a:prstGeom>
          <a:noFill/>
        </p:spPr>
        <p:txBody>
          <a:bodyPr wrap="square">
            <a:spAutoFit/>
          </a:bodyPr>
          <a:lstStyle/>
          <a:p>
            <a:pPr fontAlgn="base"/>
            <a:r>
              <a:rPr lang="ca-ES" sz="2000" dirty="0">
                <a:solidFill>
                  <a:srgbClr val="0070C0"/>
                </a:solidFill>
              </a:rPr>
              <a:t>Quina és la seva finalitat</a:t>
            </a:r>
            <a:r>
              <a:rPr lang="ca-ES" sz="2000" dirty="0" smtClean="0">
                <a:solidFill>
                  <a:srgbClr val="0070C0"/>
                </a:solidFill>
              </a:rPr>
              <a:t>?</a:t>
            </a:r>
          </a:p>
          <a:p>
            <a:pPr fontAlgn="base"/>
            <a:endParaRPr lang="ca-ES" sz="2000" dirty="0">
              <a:solidFill>
                <a:srgbClr val="0070C0"/>
              </a:solidFill>
            </a:endParaRPr>
          </a:p>
          <a:p>
            <a:pPr fontAlgn="base"/>
            <a:r>
              <a:rPr lang="ca-ES" sz="2000" dirty="0">
                <a:solidFill>
                  <a:srgbClr val="0070C0"/>
                </a:solidFill>
              </a:rPr>
              <a:t>Que els alumnes de les Illes Balears acabin l’educació obligatòria amb la competència lingüística i comunicativa necessària en les dues llengües oficials (català i castellà) i en una llengua estrangera (preferentment, l’anglès).</a:t>
            </a:r>
          </a:p>
        </p:txBody>
      </p:sp>
      <p:sp>
        <p:nvSpPr>
          <p:cNvPr id="5" name="4 Rectángulo"/>
          <p:cNvSpPr/>
          <p:nvPr/>
        </p:nvSpPr>
        <p:spPr>
          <a:xfrm>
            <a:off x="611560" y="3429000"/>
            <a:ext cx="7848872" cy="2554545"/>
          </a:xfrm>
          <a:prstGeom prst="rect">
            <a:avLst/>
          </a:prstGeom>
        </p:spPr>
        <p:txBody>
          <a:bodyPr wrap="square">
            <a:spAutoFit/>
          </a:bodyPr>
          <a:lstStyle/>
          <a:p>
            <a:pPr fontAlgn="base"/>
            <a:r>
              <a:rPr lang="ca-ES" sz="2000" dirty="0">
                <a:solidFill>
                  <a:srgbClr val="0070C0"/>
                </a:solidFill>
              </a:rPr>
              <a:t>Què canviarà</a:t>
            </a:r>
            <a:r>
              <a:rPr lang="ca-ES" sz="2000" dirty="0" smtClean="0">
                <a:solidFill>
                  <a:srgbClr val="0070C0"/>
                </a:solidFill>
              </a:rPr>
              <a:t>?</a:t>
            </a:r>
          </a:p>
          <a:p>
            <a:pPr fontAlgn="base"/>
            <a:endParaRPr lang="ca-ES" sz="2000" dirty="0">
              <a:solidFill>
                <a:srgbClr val="0070C0"/>
              </a:solidFill>
            </a:endParaRPr>
          </a:p>
          <a:p>
            <a:pPr fontAlgn="base"/>
            <a:r>
              <a:rPr lang="ca-ES" sz="2000" dirty="0">
                <a:solidFill>
                  <a:srgbClr val="0070C0"/>
                </a:solidFill>
              </a:rPr>
              <a:t>Totes les matèries o mòduls (en el cas de la formació professional) no lingüístics es podran impartir en les dues llengües oficials o en la llengua estrangera. De fet, les tres llengües han de ser objecte d’ensenyament i d’aprenentatge en les àrees lingüístiques corresponents i, a la vegada, una eina per impartir matèries no lingüístiques, sempre de manera equilibrada entre les tres llengües.</a:t>
            </a:r>
          </a:p>
        </p:txBody>
      </p:sp>
      <p:sp>
        <p:nvSpPr>
          <p:cNvPr id="7" name="6 Rectángulo"/>
          <p:cNvSpPr/>
          <p:nvPr/>
        </p:nvSpPr>
        <p:spPr>
          <a:xfrm rot="1198037">
            <a:off x="2343133" y="3711259"/>
            <a:ext cx="5238328" cy="1200329"/>
          </a:xfrm>
          <a:prstGeom prst="rect">
            <a:avLst/>
          </a:prstGeom>
          <a:solidFill>
            <a:schemeClr val="bg1"/>
          </a:solidFill>
          <a:ln>
            <a:solidFill>
              <a:srgbClr val="FFFF00"/>
            </a:solidFill>
          </a:ln>
          <a:effectLst>
            <a:glow rad="228600">
              <a:schemeClr val="accent3">
                <a:satMod val="175000"/>
                <a:alpha val="40000"/>
              </a:schemeClr>
            </a:glow>
          </a:effectLst>
        </p:spPr>
        <p:txBody>
          <a:bodyPr wrap="square">
            <a:spAutoFit/>
          </a:bodyPr>
          <a:lstStyle/>
          <a:p>
            <a:r>
              <a:rPr lang="ca-ES" sz="2400" b="1" dirty="0" smtClean="0">
                <a:solidFill>
                  <a:srgbClr val="FF0000"/>
                </a:solidFill>
              </a:rPr>
              <a:t>COM? SI NO ES TÉ EN COMPTE EL NIVELL DE CONEIXEMENTS D’ANGLÈS DELS INFANTS?</a:t>
            </a:r>
            <a:endParaRPr lang="ca-ES" sz="2400" b="1" dirty="0">
              <a:solidFill>
                <a:srgbClr val="FF0000"/>
              </a:solidFill>
            </a:endParaRPr>
          </a:p>
        </p:txBody>
      </p:sp>
    </p:spTree>
    <p:extLst>
      <p:ext uri="{BB962C8B-B14F-4D97-AF65-F5344CB8AC3E}">
        <p14:creationId xmlns="" xmlns:p14="http://schemas.microsoft.com/office/powerpoint/2010/main" val="7184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4655" y="476672"/>
            <a:ext cx="8334672" cy="2246769"/>
          </a:xfrm>
          <a:prstGeom prst="rect">
            <a:avLst/>
          </a:prstGeom>
        </p:spPr>
        <p:txBody>
          <a:bodyPr wrap="square">
            <a:spAutoFit/>
          </a:bodyPr>
          <a:lstStyle/>
          <a:p>
            <a:pPr fontAlgn="base"/>
            <a:r>
              <a:rPr lang="ca-ES" sz="2000" dirty="0">
                <a:solidFill>
                  <a:srgbClr val="0070C0"/>
                </a:solidFill>
              </a:rPr>
              <a:t>A quins alumnes beneficiarà</a:t>
            </a:r>
            <a:r>
              <a:rPr lang="ca-ES" sz="2000" dirty="0" smtClean="0">
                <a:solidFill>
                  <a:srgbClr val="0070C0"/>
                </a:solidFill>
              </a:rPr>
              <a:t>?</a:t>
            </a:r>
          </a:p>
          <a:p>
            <a:pPr fontAlgn="base"/>
            <a:endParaRPr lang="ca-ES" sz="2000" dirty="0">
              <a:solidFill>
                <a:srgbClr val="0070C0"/>
              </a:solidFill>
            </a:endParaRPr>
          </a:p>
          <a:p>
            <a:pPr fontAlgn="base"/>
            <a:r>
              <a:rPr lang="ca-ES" sz="2000" dirty="0">
                <a:solidFill>
                  <a:srgbClr val="0070C0"/>
                </a:solidFill>
              </a:rPr>
              <a:t>Aquest projecte s’iniciarà al primer curs del segon cicle d’educació infantil (3 anys), a primer, tercer i cinquè d’educació primària i al primer curs d’etapa a l’ESO. Així mateix, es desplegarà de manera gradual i progressiva fins al curs 2017-2018 -quan estarà implantat totalment- a la resta de cursos, a batxillerat i a formació professional.</a:t>
            </a:r>
          </a:p>
        </p:txBody>
      </p:sp>
      <p:sp>
        <p:nvSpPr>
          <p:cNvPr id="4" name="3 Rectángulo"/>
          <p:cNvSpPr/>
          <p:nvPr/>
        </p:nvSpPr>
        <p:spPr>
          <a:xfrm>
            <a:off x="463539" y="3057612"/>
            <a:ext cx="8136904" cy="3477875"/>
          </a:xfrm>
          <a:prstGeom prst="rect">
            <a:avLst/>
          </a:prstGeom>
        </p:spPr>
        <p:txBody>
          <a:bodyPr wrap="square">
            <a:spAutoFit/>
          </a:bodyPr>
          <a:lstStyle/>
          <a:p>
            <a:pPr fontAlgn="base"/>
            <a:r>
              <a:rPr lang="ca-ES" sz="2000" dirty="0">
                <a:solidFill>
                  <a:srgbClr val="0070C0"/>
                </a:solidFill>
              </a:rPr>
              <a:t>Com se prepara l'aplicació del </a:t>
            </a:r>
            <a:r>
              <a:rPr lang="ca-ES" sz="2000" dirty="0" smtClean="0">
                <a:solidFill>
                  <a:srgbClr val="0070C0"/>
                </a:solidFill>
              </a:rPr>
              <a:t>projecte?</a:t>
            </a:r>
          </a:p>
          <a:p>
            <a:pPr fontAlgn="base"/>
            <a:endParaRPr lang="ca-ES" sz="2000" dirty="0">
              <a:solidFill>
                <a:srgbClr val="0070C0"/>
              </a:solidFill>
            </a:endParaRPr>
          </a:p>
          <a:p>
            <a:pPr marL="285750" indent="-285750" fontAlgn="base">
              <a:buFont typeface="Arial" pitchFamily="34" charset="0"/>
              <a:buChar char="•"/>
            </a:pPr>
            <a:r>
              <a:rPr lang="ca-ES" sz="2000" dirty="0" smtClean="0">
                <a:solidFill>
                  <a:srgbClr val="0070C0"/>
                </a:solidFill>
              </a:rPr>
              <a:t>S’ha </a:t>
            </a:r>
            <a:r>
              <a:rPr lang="ca-ES" sz="2000" dirty="0">
                <a:solidFill>
                  <a:srgbClr val="0070C0"/>
                </a:solidFill>
              </a:rPr>
              <a:t>format un total de 3.875 </a:t>
            </a:r>
            <a:r>
              <a:rPr lang="ca-ES" sz="2000" dirty="0" smtClean="0">
                <a:solidFill>
                  <a:srgbClr val="0070C0"/>
                </a:solidFill>
              </a:rPr>
              <a:t>docents.</a:t>
            </a:r>
            <a:r>
              <a:rPr lang="ca-ES" sz="2000" dirty="0">
                <a:solidFill>
                  <a:srgbClr val="0070C0"/>
                </a:solidFill>
              </a:rPr>
              <a:t> </a:t>
            </a:r>
            <a:endParaRPr lang="ca-ES" sz="2000" dirty="0" smtClean="0">
              <a:solidFill>
                <a:srgbClr val="0070C0"/>
              </a:solidFill>
            </a:endParaRPr>
          </a:p>
          <a:p>
            <a:pPr marL="285750" indent="-285750" fontAlgn="base">
              <a:buFont typeface="Arial" pitchFamily="34" charset="0"/>
              <a:buChar char="•"/>
            </a:pPr>
            <a:r>
              <a:rPr lang="ca-ES" sz="2000" dirty="0" smtClean="0">
                <a:solidFill>
                  <a:srgbClr val="0070C0"/>
                </a:solidFill>
              </a:rPr>
              <a:t>A </a:t>
            </a:r>
            <a:r>
              <a:rPr lang="ca-ES" sz="2000" dirty="0">
                <a:solidFill>
                  <a:srgbClr val="0070C0"/>
                </a:solidFill>
              </a:rPr>
              <a:t>més a més ha facilitat als docents l’accés a l’Escola Oficial d’Idiomes per obtenir el certificat de nivell òptim per impartir classe en anglès. </a:t>
            </a:r>
            <a:endParaRPr lang="ca-ES" sz="2000" dirty="0" smtClean="0">
              <a:solidFill>
                <a:srgbClr val="0070C0"/>
              </a:solidFill>
            </a:endParaRPr>
          </a:p>
          <a:p>
            <a:pPr marL="285750" indent="-285750" fontAlgn="base">
              <a:buFont typeface="Arial" pitchFamily="34" charset="0"/>
              <a:buChar char="•"/>
            </a:pPr>
            <a:r>
              <a:rPr lang="ca-ES" sz="2000" dirty="0" smtClean="0">
                <a:solidFill>
                  <a:srgbClr val="0070C0"/>
                </a:solidFill>
              </a:rPr>
              <a:t>Així </a:t>
            </a:r>
            <a:r>
              <a:rPr lang="ca-ES" sz="2000" dirty="0">
                <a:solidFill>
                  <a:srgbClr val="0070C0"/>
                </a:solidFill>
              </a:rPr>
              <a:t>mateix, als centres de professors es duran a terme seminaris d’especialització per facilitar aquesta tasca i el Servei d’Ocupació de les Illes Balears (SOIB) convocarà cursos perquè docents i ocupats laborals puguin obtenir la titulació requerida</a:t>
            </a:r>
            <a:r>
              <a:rPr lang="ca-ES" sz="2000" dirty="0" smtClean="0">
                <a:solidFill>
                  <a:srgbClr val="0070C0"/>
                </a:solidFill>
              </a:rPr>
              <a:t>. </a:t>
            </a:r>
          </a:p>
          <a:p>
            <a:pPr marL="285750" indent="-285750" fontAlgn="base">
              <a:buFont typeface="Arial" pitchFamily="34" charset="0"/>
              <a:buChar char="•"/>
            </a:pPr>
            <a:r>
              <a:rPr lang="ca-ES" sz="2000" dirty="0" smtClean="0">
                <a:solidFill>
                  <a:srgbClr val="0070C0"/>
                </a:solidFill>
              </a:rPr>
              <a:t>Si es constata que algun centre no té els recursos suficients, la Conselleria proveirà els professors necessaris</a:t>
            </a:r>
            <a:endParaRPr lang="ca-ES" sz="2000" dirty="0">
              <a:solidFill>
                <a:srgbClr val="0070C0"/>
              </a:solidFill>
            </a:endParaRPr>
          </a:p>
        </p:txBody>
      </p:sp>
      <p:sp>
        <p:nvSpPr>
          <p:cNvPr id="5" name="4 CuadroTexto"/>
          <p:cNvSpPr txBox="1"/>
          <p:nvPr/>
        </p:nvSpPr>
        <p:spPr>
          <a:xfrm rot="20722954">
            <a:off x="2734068" y="1064958"/>
            <a:ext cx="5930979" cy="830997"/>
          </a:xfrm>
          <a:prstGeom prst="rect">
            <a:avLst/>
          </a:prstGeom>
          <a:solidFill>
            <a:schemeClr val="bg1"/>
          </a:solidFill>
          <a:ln>
            <a:solidFill>
              <a:srgbClr val="FFFF00"/>
            </a:solidFill>
          </a:ln>
          <a:effectLst>
            <a:glow rad="139700">
              <a:schemeClr val="accent3">
                <a:satMod val="175000"/>
                <a:alpha val="40000"/>
              </a:schemeClr>
            </a:glow>
          </a:effectLst>
        </p:spPr>
        <p:txBody>
          <a:bodyPr wrap="square" rtlCol="0">
            <a:spAutoFit/>
          </a:bodyPr>
          <a:lstStyle/>
          <a:p>
            <a:r>
              <a:rPr lang="ca-ES" sz="2400" b="1" dirty="0" smtClean="0">
                <a:solidFill>
                  <a:srgbClr val="FF0000"/>
                </a:solidFill>
              </a:rPr>
              <a:t>PROGRESSIVAMENT?? BOTANT CURSOS? </a:t>
            </a:r>
            <a:endParaRPr lang="ca-ES" sz="2400" b="1" dirty="0">
              <a:solidFill>
                <a:srgbClr val="FF0000"/>
              </a:solidFill>
            </a:endParaRPr>
          </a:p>
          <a:p>
            <a:r>
              <a:rPr lang="ca-ES" sz="2400" b="1" dirty="0" smtClean="0">
                <a:solidFill>
                  <a:srgbClr val="FF0000"/>
                </a:solidFill>
              </a:rPr>
              <a:t>PROGRESSIU... ALS 10 I  12 ANYS??</a:t>
            </a:r>
            <a:endParaRPr lang="ca-ES" sz="2400" b="1" dirty="0">
              <a:solidFill>
                <a:srgbClr val="FF0000"/>
              </a:solidFill>
            </a:endParaRPr>
          </a:p>
        </p:txBody>
      </p:sp>
      <p:sp>
        <p:nvSpPr>
          <p:cNvPr id="6" name="5 CuadroTexto"/>
          <p:cNvSpPr txBox="1"/>
          <p:nvPr/>
        </p:nvSpPr>
        <p:spPr>
          <a:xfrm rot="20722954">
            <a:off x="1378643" y="4328859"/>
            <a:ext cx="6740420" cy="1200329"/>
          </a:xfrm>
          <a:prstGeom prst="rect">
            <a:avLst/>
          </a:prstGeom>
          <a:solidFill>
            <a:schemeClr val="bg1"/>
          </a:solidFill>
          <a:ln>
            <a:solidFill>
              <a:srgbClr val="FFFF00"/>
            </a:solidFill>
          </a:ln>
          <a:effectLst>
            <a:glow rad="139700">
              <a:schemeClr val="accent3">
                <a:satMod val="175000"/>
                <a:alpha val="40000"/>
              </a:schemeClr>
            </a:glow>
          </a:effectLst>
        </p:spPr>
        <p:txBody>
          <a:bodyPr wrap="square" rtlCol="0">
            <a:spAutoFit/>
          </a:bodyPr>
          <a:lstStyle/>
          <a:p>
            <a:r>
              <a:rPr lang="ca-ES" sz="2400" b="1" dirty="0" smtClean="0">
                <a:solidFill>
                  <a:srgbClr val="FF0000"/>
                </a:solidFill>
              </a:rPr>
              <a:t>B2 PREPARACIÓ SUFICIENT?</a:t>
            </a:r>
          </a:p>
          <a:p>
            <a:r>
              <a:rPr lang="ca-ES" sz="2400" b="1" dirty="0" smtClean="0">
                <a:solidFill>
                  <a:srgbClr val="FF0000"/>
                </a:solidFill>
              </a:rPr>
              <a:t>3875 DOCENTS FORMATS EN 18 MESOS?</a:t>
            </a:r>
          </a:p>
          <a:p>
            <a:r>
              <a:rPr lang="ca-ES" sz="2400" b="1" dirty="0" smtClean="0">
                <a:solidFill>
                  <a:srgbClr val="FF0000"/>
                </a:solidFill>
              </a:rPr>
              <a:t>S’HA FET UN PLA PILOT, ON SÓN ELS RESULTATS?</a:t>
            </a:r>
            <a:endParaRPr lang="ca-ES" sz="2400" b="1" dirty="0">
              <a:solidFill>
                <a:srgbClr val="FF0000"/>
              </a:solidFill>
            </a:endParaRPr>
          </a:p>
        </p:txBody>
      </p:sp>
    </p:spTree>
    <p:extLst>
      <p:ext uri="{BB962C8B-B14F-4D97-AF65-F5344CB8AC3E}">
        <p14:creationId xmlns="" xmlns:p14="http://schemas.microsoft.com/office/powerpoint/2010/main" val="21720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507" y="908720"/>
            <a:ext cx="7891981" cy="5678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07504" y="31174"/>
            <a:ext cx="6645152" cy="646331"/>
          </a:xfrm>
          <a:prstGeom prst="rect">
            <a:avLst/>
          </a:prstGeom>
          <a:noFill/>
        </p:spPr>
        <p:txBody>
          <a:bodyPr wrap="none" rtlCol="0">
            <a:spAutoFit/>
          </a:bodyPr>
          <a:lstStyle/>
          <a:p>
            <a:r>
              <a:rPr lang="ca-ES" sz="3600" b="1" dirty="0" smtClean="0">
                <a:solidFill>
                  <a:schemeClr val="bg1"/>
                </a:solidFill>
              </a:rPr>
              <a:t>ERRORS PEDAGÒGICS I FALSETATS</a:t>
            </a:r>
            <a:endParaRPr lang="ca-ES" sz="3600" b="1" dirty="0">
              <a:solidFill>
                <a:schemeClr val="bg1"/>
              </a:solidFill>
            </a:endParaRPr>
          </a:p>
        </p:txBody>
      </p:sp>
      <p:sp>
        <p:nvSpPr>
          <p:cNvPr id="4" name="3 Rectángulo"/>
          <p:cNvSpPr/>
          <p:nvPr/>
        </p:nvSpPr>
        <p:spPr>
          <a:xfrm rot="326101">
            <a:off x="249100" y="1669811"/>
            <a:ext cx="4283108" cy="1200329"/>
          </a:xfrm>
          <a:prstGeom prst="rect">
            <a:avLst/>
          </a:prstGeom>
          <a:solidFill>
            <a:schemeClr val="bg1"/>
          </a:solidFill>
          <a:ln>
            <a:solidFill>
              <a:srgbClr val="FFFF00"/>
            </a:solidFill>
          </a:ln>
          <a:effectLst>
            <a:glow rad="139700">
              <a:schemeClr val="accent3">
                <a:satMod val="175000"/>
                <a:alpha val="40000"/>
              </a:schemeClr>
            </a:glow>
          </a:effectLst>
        </p:spPr>
        <p:txBody>
          <a:bodyPr wrap="square">
            <a:spAutoFit/>
          </a:bodyPr>
          <a:lstStyle/>
          <a:p>
            <a:r>
              <a:rPr lang="ca-ES" b="1" dirty="0" smtClean="0">
                <a:solidFill>
                  <a:srgbClr val="FF0000"/>
                </a:solidFill>
              </a:rPr>
              <a:t>Un B2 no capacita per explicar una matèria (matemàtiques) en anglès, sinó per tenir una </a:t>
            </a:r>
            <a:r>
              <a:rPr lang="ca-ES" b="1" dirty="0" err="1" smtClean="0">
                <a:solidFill>
                  <a:srgbClr val="FF0000"/>
                </a:solidFill>
              </a:rPr>
              <a:t>converça</a:t>
            </a:r>
            <a:r>
              <a:rPr lang="ca-ES" b="1" dirty="0" smtClean="0">
                <a:solidFill>
                  <a:srgbClr val="FF0000"/>
                </a:solidFill>
              </a:rPr>
              <a:t> més o menys fluida a nivell quotidià.</a:t>
            </a:r>
            <a:endParaRPr lang="ca-ES" b="1" dirty="0">
              <a:solidFill>
                <a:srgbClr val="FF0000"/>
              </a:solidFill>
            </a:endParaRPr>
          </a:p>
        </p:txBody>
      </p:sp>
      <p:sp>
        <p:nvSpPr>
          <p:cNvPr id="5" name="4 CuadroTexto"/>
          <p:cNvSpPr txBox="1"/>
          <p:nvPr/>
        </p:nvSpPr>
        <p:spPr>
          <a:xfrm rot="21274788">
            <a:off x="2459433" y="1115813"/>
            <a:ext cx="6296730" cy="2308324"/>
          </a:xfrm>
          <a:prstGeom prst="rect">
            <a:avLst/>
          </a:prstGeom>
          <a:solidFill>
            <a:schemeClr val="bg1"/>
          </a:solidFill>
          <a:ln>
            <a:solidFill>
              <a:srgbClr val="FFFF00"/>
            </a:solidFill>
          </a:ln>
          <a:effectLst>
            <a:glow rad="228600">
              <a:schemeClr val="accent1">
                <a:satMod val="175000"/>
                <a:alpha val="40000"/>
              </a:schemeClr>
            </a:glow>
          </a:effectLst>
        </p:spPr>
        <p:txBody>
          <a:bodyPr wrap="square" rtlCol="0">
            <a:spAutoFit/>
          </a:bodyPr>
          <a:lstStyle/>
          <a:p>
            <a:pPr marL="108000"/>
            <a:r>
              <a:rPr lang="ca-ES" b="1" dirty="0" smtClean="0">
                <a:solidFill>
                  <a:srgbClr val="FF0000"/>
                </a:solidFill>
              </a:rPr>
              <a:t>El domini de llengües no pot ser una simple acumulació d’experiències sense tenir en compte el </a:t>
            </a:r>
            <a:r>
              <a:rPr lang="ca-ES" b="1" dirty="0" err="1" smtClean="0">
                <a:solidFill>
                  <a:srgbClr val="FF0000"/>
                </a:solidFill>
              </a:rPr>
              <a:t>contexte</a:t>
            </a:r>
            <a:r>
              <a:rPr lang="ca-ES" b="1" dirty="0" smtClean="0">
                <a:solidFill>
                  <a:srgbClr val="FF0000"/>
                </a:solidFill>
              </a:rPr>
              <a:t> social. El català en la nostra societat no és la llengua d’us social majoritari, que és el castellà. Un monolingüe castellà pot moure’s sense problemes sense saber el català, un catalanoparlant sempre acaba aprenent el castellà perquè la seva presència és per tot. </a:t>
            </a:r>
          </a:p>
          <a:p>
            <a:pPr marL="108000"/>
            <a:r>
              <a:rPr lang="ca-ES" b="1" dirty="0" smtClean="0">
                <a:solidFill>
                  <a:srgbClr val="FF0000"/>
                </a:solidFill>
              </a:rPr>
              <a:t>I l’anglès? On el senten parlar els nins?? .... Als videojocs??</a:t>
            </a:r>
          </a:p>
        </p:txBody>
      </p:sp>
      <p:sp>
        <p:nvSpPr>
          <p:cNvPr id="6" name="5 Rectángulo"/>
          <p:cNvSpPr/>
          <p:nvPr/>
        </p:nvSpPr>
        <p:spPr>
          <a:xfrm rot="271620">
            <a:off x="458555" y="3998129"/>
            <a:ext cx="8208912" cy="1200329"/>
          </a:xfrm>
          <a:prstGeom prst="rect">
            <a:avLst/>
          </a:prstGeom>
          <a:solidFill>
            <a:schemeClr val="bg1"/>
          </a:solidFill>
          <a:ln>
            <a:solidFill>
              <a:srgbClr val="FFFF00"/>
            </a:solidFill>
          </a:ln>
          <a:effectLst>
            <a:glow rad="139700">
              <a:schemeClr val="accent3">
                <a:satMod val="175000"/>
                <a:alpha val="40000"/>
              </a:schemeClr>
            </a:glow>
          </a:effectLst>
        </p:spPr>
        <p:txBody>
          <a:bodyPr wrap="square">
            <a:spAutoFit/>
          </a:bodyPr>
          <a:lstStyle/>
          <a:p>
            <a:r>
              <a:rPr lang="ca-ES" b="1" dirty="0" smtClean="0">
                <a:solidFill>
                  <a:srgbClr val="FF0000"/>
                </a:solidFill>
              </a:rPr>
              <a:t>Un canvi d'aquesta envergadura altera tota l'organització de qualsevol centre educatiu i afectarà al llarg de molts anys la dinàmica educativa dels mateixos. Les dades de fracàs escolar són molt elevades a les Illes Balears, per aquest motiu, aquests errors són molt irresponsables</a:t>
            </a:r>
            <a:endParaRPr lang="ca-ES" b="1" dirty="0">
              <a:solidFill>
                <a:srgbClr val="FF0000"/>
              </a:solidFill>
            </a:endParaRPr>
          </a:p>
        </p:txBody>
      </p:sp>
    </p:spTree>
    <p:extLst>
      <p:ext uri="{BB962C8B-B14F-4D97-AF65-F5344CB8AC3E}">
        <p14:creationId xmlns="" xmlns:p14="http://schemas.microsoft.com/office/powerpoint/2010/main" val="30492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306170"/>
            <a:ext cx="8496410" cy="58788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763688" y="4869160"/>
            <a:ext cx="4896544" cy="1477328"/>
          </a:xfrm>
          <a:prstGeom prst="rect">
            <a:avLst/>
          </a:prstGeom>
          <a:solidFill>
            <a:schemeClr val="bg1"/>
          </a:solidFill>
          <a:ln>
            <a:solidFill>
              <a:srgbClr val="FFFF00"/>
            </a:solidFill>
          </a:ln>
          <a:effectLst>
            <a:glow rad="228600">
              <a:schemeClr val="accent1">
                <a:satMod val="175000"/>
                <a:alpha val="40000"/>
              </a:schemeClr>
            </a:glow>
          </a:effectLst>
        </p:spPr>
        <p:txBody>
          <a:bodyPr wrap="square" rtlCol="0">
            <a:spAutoFit/>
          </a:bodyPr>
          <a:lstStyle/>
          <a:p>
            <a:r>
              <a:rPr lang="ca-ES" b="1" dirty="0" smtClean="0">
                <a:solidFill>
                  <a:srgbClr val="FF0000"/>
                </a:solidFill>
              </a:rPr>
              <a:t>Clar que si, però quan es fa amb els requisits indispensables per poder-ho fer:</a:t>
            </a:r>
          </a:p>
          <a:p>
            <a:r>
              <a:rPr lang="ca-ES" b="1" dirty="0" smtClean="0">
                <a:solidFill>
                  <a:srgbClr val="FF0000"/>
                </a:solidFill>
              </a:rPr>
              <a:t>Consens, planificació amb criteris pedagògics, implantació progressiva, no alternada, recursos suficients...</a:t>
            </a:r>
            <a:endParaRPr lang="ca-ES" b="1" dirty="0">
              <a:solidFill>
                <a:srgbClr val="FF0000"/>
              </a:solidFill>
            </a:endParaRPr>
          </a:p>
        </p:txBody>
      </p:sp>
      <p:sp>
        <p:nvSpPr>
          <p:cNvPr id="4" name="3 Elipse"/>
          <p:cNvSpPr/>
          <p:nvPr/>
        </p:nvSpPr>
        <p:spPr>
          <a:xfrm>
            <a:off x="5364088" y="2996952"/>
            <a:ext cx="3672408" cy="2610872"/>
          </a:xfrm>
          <a:prstGeom prst="ellipse">
            <a:avLst/>
          </a:prstGeom>
          <a:noFill/>
          <a:ln>
            <a:solidFill>
              <a:srgbClr val="FFFF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 xmlns:p14="http://schemas.microsoft.com/office/powerpoint/2010/main" val="273194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306170"/>
            <a:ext cx="8496410" cy="58788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23928" y="1500349"/>
            <a:ext cx="4176464" cy="646331"/>
          </a:xfrm>
          <a:prstGeom prst="rect">
            <a:avLst/>
          </a:prstGeom>
          <a:solidFill>
            <a:schemeClr val="bg1"/>
          </a:solidFill>
          <a:ln>
            <a:solidFill>
              <a:srgbClr val="FFFF00"/>
            </a:solidFill>
          </a:ln>
          <a:effectLst>
            <a:glow rad="228600">
              <a:schemeClr val="accent1">
                <a:satMod val="175000"/>
                <a:alpha val="40000"/>
              </a:schemeClr>
            </a:glow>
          </a:effectLst>
        </p:spPr>
        <p:txBody>
          <a:bodyPr wrap="square" rtlCol="0">
            <a:spAutoFit/>
          </a:bodyPr>
          <a:lstStyle/>
          <a:p>
            <a:r>
              <a:rPr lang="ca-ES" b="1" dirty="0" smtClean="0">
                <a:solidFill>
                  <a:srgbClr val="FF0000"/>
                </a:solidFill>
              </a:rPr>
              <a:t>Tot el sistema educatiu es redueix al model lingüístic d’ensenyament?????</a:t>
            </a:r>
            <a:endParaRPr lang="ca-ES" b="1" dirty="0">
              <a:solidFill>
                <a:srgbClr val="FF0000"/>
              </a:solidFill>
            </a:endParaRPr>
          </a:p>
        </p:txBody>
      </p:sp>
      <p:sp>
        <p:nvSpPr>
          <p:cNvPr id="5" name="4 Rectángulo"/>
          <p:cNvSpPr/>
          <p:nvPr/>
        </p:nvSpPr>
        <p:spPr>
          <a:xfrm rot="21202603">
            <a:off x="651815" y="804806"/>
            <a:ext cx="8208912" cy="2308324"/>
          </a:xfrm>
          <a:prstGeom prst="rect">
            <a:avLst/>
          </a:prstGeom>
          <a:solidFill>
            <a:schemeClr val="bg1"/>
          </a:solidFill>
          <a:ln>
            <a:solidFill>
              <a:srgbClr val="FFFF00"/>
            </a:solidFill>
          </a:ln>
          <a:effectLst>
            <a:glow rad="139700">
              <a:schemeClr val="accent3">
                <a:satMod val="175000"/>
                <a:alpha val="40000"/>
              </a:schemeClr>
            </a:glow>
          </a:effectLst>
        </p:spPr>
        <p:txBody>
          <a:bodyPr wrap="square">
            <a:spAutoFit/>
          </a:bodyPr>
          <a:lstStyle/>
          <a:p>
            <a:r>
              <a:rPr lang="ca-ES" b="1" dirty="0" smtClean="0">
                <a:solidFill>
                  <a:srgbClr val="FF0000"/>
                </a:solidFill>
              </a:rPr>
              <a:t>TONTERIA GARRAFAL!!!</a:t>
            </a:r>
          </a:p>
          <a:p>
            <a:r>
              <a:rPr lang="ca-ES" b="1" dirty="0" smtClean="0">
                <a:solidFill>
                  <a:srgbClr val="FF0000"/>
                </a:solidFill>
              </a:rPr>
              <a:t>El fracàs escolar és producte d’una </a:t>
            </a:r>
            <a:r>
              <a:rPr lang="ca-ES" b="1" dirty="0" err="1" smtClean="0">
                <a:solidFill>
                  <a:srgbClr val="FF0000"/>
                </a:solidFill>
              </a:rPr>
              <a:t>complexe</a:t>
            </a:r>
            <a:r>
              <a:rPr lang="ca-ES" b="1" dirty="0" smtClean="0">
                <a:solidFill>
                  <a:srgbClr val="FF0000"/>
                </a:solidFill>
              </a:rPr>
              <a:t> combinació de factors, molts d’ells externs (sistema econòmic i laboral, nivell educatiu de la societat,  recursos del sistema educatiu com programes de suport, </a:t>
            </a:r>
            <a:r>
              <a:rPr lang="ca-ES" b="1" dirty="0" err="1" smtClean="0">
                <a:solidFill>
                  <a:srgbClr val="FF0000"/>
                </a:solidFill>
              </a:rPr>
              <a:t>etc</a:t>
            </a:r>
            <a:r>
              <a:rPr lang="ca-ES" b="1" dirty="0" smtClean="0">
                <a:solidFill>
                  <a:srgbClr val="FF0000"/>
                </a:solidFill>
              </a:rPr>
              <a:t>). </a:t>
            </a:r>
          </a:p>
          <a:p>
            <a:endParaRPr lang="ca-ES" b="1" dirty="0" smtClean="0">
              <a:solidFill>
                <a:srgbClr val="FF0000"/>
              </a:solidFill>
            </a:endParaRPr>
          </a:p>
          <a:p>
            <a:r>
              <a:rPr lang="ca-ES" b="1" dirty="0" smtClean="0">
                <a:solidFill>
                  <a:srgbClr val="FF0000"/>
                </a:solidFill>
              </a:rPr>
              <a:t>NO HI HA CAP ESTUDI que mostri amb evidències científiques que la immersió genera fracàs escolar.  Al contrari, sí que n’hi ha que demostren que la immersió lingüística genera major cohesió social. </a:t>
            </a:r>
            <a:endParaRPr lang="ca-ES" b="1" dirty="0">
              <a:solidFill>
                <a:srgbClr val="FF0000"/>
              </a:solidFill>
            </a:endParaRPr>
          </a:p>
        </p:txBody>
      </p:sp>
      <p:sp>
        <p:nvSpPr>
          <p:cNvPr id="6" name="5 Rectángulo"/>
          <p:cNvSpPr/>
          <p:nvPr/>
        </p:nvSpPr>
        <p:spPr>
          <a:xfrm rot="180278">
            <a:off x="519276" y="3498159"/>
            <a:ext cx="8208912" cy="2862322"/>
          </a:xfrm>
          <a:prstGeom prst="rect">
            <a:avLst/>
          </a:prstGeom>
          <a:solidFill>
            <a:schemeClr val="bg1"/>
          </a:solidFill>
          <a:ln>
            <a:solidFill>
              <a:srgbClr val="FFFF00"/>
            </a:solidFill>
          </a:ln>
          <a:effectLst>
            <a:glow rad="139700">
              <a:schemeClr val="accent3">
                <a:satMod val="175000"/>
                <a:alpha val="40000"/>
              </a:schemeClr>
            </a:glow>
          </a:effectLst>
        </p:spPr>
        <p:txBody>
          <a:bodyPr wrap="square">
            <a:spAutoFit/>
          </a:bodyPr>
          <a:lstStyle/>
          <a:p>
            <a:r>
              <a:rPr lang="ca-ES" b="1" dirty="0" smtClean="0">
                <a:solidFill>
                  <a:srgbClr val="FF0000"/>
                </a:solidFill>
              </a:rPr>
              <a:t>El decret de mínims de la Comunitat de les Illes Balears NO imposa cap immersió. </a:t>
            </a:r>
          </a:p>
          <a:p>
            <a:endParaRPr lang="ca-ES" b="1" dirty="0">
              <a:solidFill>
                <a:srgbClr val="FF0000"/>
              </a:solidFill>
            </a:endParaRPr>
          </a:p>
          <a:p>
            <a:r>
              <a:rPr lang="es-ES" dirty="0" smtClean="0"/>
              <a:t>Art. 19 de la </a:t>
            </a:r>
            <a:r>
              <a:rPr lang="es-ES" dirty="0" err="1" smtClean="0"/>
              <a:t>Llei</a:t>
            </a:r>
            <a:r>
              <a:rPr lang="es-ES" dirty="0" smtClean="0"/>
              <a:t> de </a:t>
            </a:r>
            <a:r>
              <a:rPr lang="es-ES" dirty="0" err="1" smtClean="0"/>
              <a:t>normalització</a:t>
            </a:r>
            <a:r>
              <a:rPr lang="es-ES" dirty="0" smtClean="0"/>
              <a:t> lingüística de les IB: La </a:t>
            </a:r>
            <a:r>
              <a:rPr lang="es-ES" dirty="0" err="1" smtClean="0"/>
              <a:t>dedicació</a:t>
            </a:r>
            <a:r>
              <a:rPr lang="es-ES" dirty="0" smtClean="0"/>
              <a:t> </a:t>
            </a:r>
            <a:r>
              <a:rPr lang="es-ES" dirty="0" err="1" smtClean="0"/>
              <a:t>horària</a:t>
            </a:r>
            <a:r>
              <a:rPr lang="es-ES" dirty="0" smtClean="0"/>
              <a:t>, </a:t>
            </a:r>
            <a:r>
              <a:rPr lang="es-ES" dirty="0" err="1" smtClean="0"/>
              <a:t>dins</a:t>
            </a:r>
            <a:r>
              <a:rPr lang="es-ES" dirty="0" smtClean="0"/>
              <a:t> </a:t>
            </a:r>
            <a:r>
              <a:rPr lang="es-ES" dirty="0" err="1" smtClean="0"/>
              <a:t>els</a:t>
            </a:r>
            <a:r>
              <a:rPr lang="es-ES" dirty="0" smtClean="0"/>
              <a:t> programes </a:t>
            </a:r>
            <a:r>
              <a:rPr lang="es-ES" dirty="0" err="1" smtClean="0"/>
              <a:t>educatius</a:t>
            </a:r>
            <a:r>
              <a:rPr lang="es-ES" dirty="0" smtClean="0"/>
              <a:t>, referida a </a:t>
            </a:r>
            <a:r>
              <a:rPr lang="es-ES" dirty="0" err="1" smtClean="0"/>
              <a:t>l'ensenyament</a:t>
            </a:r>
            <a:r>
              <a:rPr lang="es-ES" dirty="0" smtClean="0"/>
              <a:t> de la </a:t>
            </a:r>
            <a:r>
              <a:rPr lang="es-ES" dirty="0" err="1" smtClean="0"/>
              <a:t>llengua</a:t>
            </a:r>
            <a:r>
              <a:rPr lang="es-ES" dirty="0" smtClean="0"/>
              <a:t> i literatura catalanes </a:t>
            </a:r>
            <a:r>
              <a:rPr lang="es-ES" dirty="0" err="1" smtClean="0"/>
              <a:t>serà</a:t>
            </a:r>
            <a:r>
              <a:rPr lang="es-ES" dirty="0" smtClean="0"/>
              <a:t> en </a:t>
            </a:r>
            <a:r>
              <a:rPr lang="ca-ES" dirty="0" smtClean="0"/>
              <a:t>harmonia amb els plans d'estudis estatals i </a:t>
            </a:r>
            <a:r>
              <a:rPr lang="ca-ES" b="1" dirty="0" smtClean="0"/>
              <a:t>com a mínim igual a la destinada a l'estudi de la llengua i literatura castellanes</a:t>
            </a:r>
            <a:r>
              <a:rPr lang="ca-ES" dirty="0" smtClean="0"/>
              <a:t>.</a:t>
            </a:r>
          </a:p>
          <a:p>
            <a:endParaRPr lang="ca-ES" b="1" dirty="0" smtClean="0">
              <a:solidFill>
                <a:srgbClr val="FF0000"/>
              </a:solidFill>
            </a:endParaRPr>
          </a:p>
          <a:p>
            <a:r>
              <a:rPr lang="ca-ES" dirty="0" smtClean="0">
                <a:hlinkClick r:id="rId3"/>
              </a:rPr>
              <a:t>http://die.caib.es/normativa/pdf/00/lleinormalitzaciolinguistica.pdf</a:t>
            </a:r>
            <a:endParaRPr lang="ca-ES" b="1" dirty="0" smtClean="0">
              <a:solidFill>
                <a:srgbClr val="FF0000"/>
              </a:solidFill>
            </a:endParaRPr>
          </a:p>
          <a:p>
            <a:r>
              <a:rPr lang="ca-ES" dirty="0" smtClean="0">
                <a:hlinkClick r:id="rId4"/>
              </a:rPr>
              <a:t>http://www.uib.es/ViewPage.action?siteNodeId=111118&amp;languageId=100000&amp;contentId=201684</a:t>
            </a:r>
            <a:endParaRPr lang="ca-ES" b="1" dirty="0">
              <a:solidFill>
                <a:srgbClr val="FF0000"/>
              </a:solidFill>
            </a:endParaRPr>
          </a:p>
        </p:txBody>
      </p:sp>
    </p:spTree>
    <p:extLst>
      <p:ext uri="{BB962C8B-B14F-4D97-AF65-F5344CB8AC3E}">
        <p14:creationId xmlns="" xmlns:p14="http://schemas.microsoft.com/office/powerpoint/2010/main" val="37481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116632"/>
            <a:ext cx="5392584" cy="6480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3829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268760"/>
            <a:ext cx="7858076" cy="3085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25766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025" y="314325"/>
            <a:ext cx="8743950" cy="6229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35317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903</Words>
  <Application>Microsoft Office PowerPoint</Application>
  <PresentationFormat>Presentación en pantalla (4:3)</PresentationFormat>
  <Paragraphs>76</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MGG152</dc:creator>
  <cp:lastModifiedBy>cati</cp:lastModifiedBy>
  <cp:revision>20</cp:revision>
  <dcterms:created xsi:type="dcterms:W3CDTF">2013-10-25T08:17:50Z</dcterms:created>
  <dcterms:modified xsi:type="dcterms:W3CDTF">2013-11-22T17:23:49Z</dcterms:modified>
</cp:coreProperties>
</file>